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38" r:id="rId2"/>
    <p:sldId id="325" r:id="rId3"/>
    <p:sldId id="273" r:id="rId4"/>
    <p:sldId id="339" r:id="rId5"/>
    <p:sldId id="322" r:id="rId6"/>
    <p:sldId id="350" r:id="rId7"/>
    <p:sldId id="312" r:id="rId8"/>
    <p:sldId id="313" r:id="rId9"/>
    <p:sldId id="314" r:id="rId10"/>
    <p:sldId id="321" r:id="rId11"/>
    <p:sldId id="295" r:id="rId12"/>
    <p:sldId id="303" r:id="rId13"/>
    <p:sldId id="348" r:id="rId14"/>
    <p:sldId id="294" r:id="rId15"/>
    <p:sldId id="293" r:id="rId16"/>
    <p:sldId id="320" r:id="rId17"/>
    <p:sldId id="316" r:id="rId18"/>
    <p:sldId id="317" r:id="rId19"/>
    <p:sldId id="318" r:id="rId20"/>
    <p:sldId id="332" r:id="rId21"/>
    <p:sldId id="286" r:id="rId22"/>
    <p:sldId id="299" r:id="rId23"/>
    <p:sldId id="300" r:id="rId24"/>
    <p:sldId id="349" r:id="rId25"/>
    <p:sldId id="298" r:id="rId26"/>
    <p:sldId id="301" r:id="rId27"/>
    <p:sldId id="296" r:id="rId28"/>
    <p:sldId id="297" r:id="rId29"/>
    <p:sldId id="319" r:id="rId30"/>
    <p:sldId id="343" r:id="rId31"/>
    <p:sldId id="344" r:id="rId32"/>
    <p:sldId id="345" r:id="rId33"/>
    <p:sldId id="346" r:id="rId34"/>
    <p:sldId id="347" r:id="rId35"/>
    <p:sldId id="323" r:id="rId36"/>
    <p:sldId id="287" r:id="rId37"/>
    <p:sldId id="341" r:id="rId38"/>
    <p:sldId id="285" r:id="rId39"/>
  </p:sldIdLst>
  <p:sldSz cx="9144000" cy="6858000" type="screen4x3"/>
  <p:notesSz cx="7315200" cy="96012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B81739"/>
    <a:srgbClr val="E11900"/>
    <a:srgbClr val="99CCFF"/>
    <a:srgbClr val="00B050"/>
    <a:srgbClr val="FFCC99"/>
    <a:srgbClr val="39F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93" autoAdjust="0"/>
    <p:restoredTop sz="94766" autoAdjust="0"/>
  </p:normalViewPr>
  <p:slideViewPr>
    <p:cSldViewPr>
      <p:cViewPr varScale="1">
        <p:scale>
          <a:sx n="72" d="100"/>
          <a:sy n="72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2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38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MX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s-MX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n-US" noProof="0"/>
              <a:t>Click to edit Master text styles</a:t>
            </a:r>
          </a:p>
          <a:p>
            <a:pPr lvl="1"/>
            <a:r>
              <a:rPr lang="es-MX" altLang="en-US" noProof="0"/>
              <a:t>Second level</a:t>
            </a:r>
          </a:p>
          <a:p>
            <a:pPr lvl="2"/>
            <a:r>
              <a:rPr lang="es-MX" altLang="en-US" noProof="0"/>
              <a:t>Third level</a:t>
            </a:r>
          </a:p>
          <a:p>
            <a:pPr lvl="3"/>
            <a:r>
              <a:rPr lang="es-MX" altLang="en-US" noProof="0"/>
              <a:t>Fourth level</a:t>
            </a:r>
          </a:p>
          <a:p>
            <a:pPr lvl="4"/>
            <a:r>
              <a:rPr lang="es-MX" alt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MX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7E9B6F4-74ED-4751-ADAA-FB228670F770}" type="slidenum">
              <a:rPr lang="es-MX" altLang="en-US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77031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28975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01190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F769B-81BD-45BE-BF01-A51B346AFB1B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8922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8DAD-F9A1-4D00-AF12-710E21D15A2E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5014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2063-5FCF-4FEF-82CB-D746D13CE1C3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5908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7B74383-ECF6-4283-A8F6-33E031484876}" type="slidenum">
              <a:rPr lang="es-MX" altLang="en-US" smtClean="0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4262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3CCC-F4BB-448F-BD77-B181F5865F36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20330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EDE5-D5A4-4813-8384-144263CD67D7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90527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E9B6-0DA0-4FB4-93F9-B80B818601A8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32676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64FE-F9D8-4D6D-A528-F2CF9EBF4905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378881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AB2CAF9-C407-4462-B996-CC501EF45403}" type="slidenum">
              <a:rPr lang="es-MX" altLang="en-US" smtClean="0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6518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44D31-2AB8-48B1-8CEE-D3FA76BD739E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1570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F7D3E-7D57-4FED-87CF-872DB43E9030}" type="slidenum">
              <a:rPr lang="es-MX" altLang="en-US" smtClean="0"/>
              <a:pPr>
                <a:defRPr/>
              </a:pPr>
              <a:t>‹#›</a:t>
            </a:fld>
            <a:endParaRPr lang="es-MX" altLang="en-US"/>
          </a:p>
        </p:txBody>
      </p:sp>
    </p:spTree>
    <p:extLst>
      <p:ext uri="{BB962C8B-B14F-4D97-AF65-F5344CB8AC3E}">
        <p14:creationId xmlns:p14="http://schemas.microsoft.com/office/powerpoint/2010/main" val="217040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D9F816-7751-4FFD-877E-B5AEB8237287}" type="slidenum">
              <a:rPr lang="es-MX" altLang="en-US" smtClean="0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5061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063788" y="307102"/>
            <a:ext cx="2432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MX" altLang="en-US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8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altLang="en-US" sz="2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8125"/>
            <a:ext cx="2826394" cy="6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7CD0B-636E-A8F0-240B-CDE6FF737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606"/>
            <a:ext cx="2826394" cy="2826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D45661-E25D-F5FE-451B-935FAD0E1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306" y="1150372"/>
            <a:ext cx="2469094" cy="57002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826C87-3C3C-54DD-43B0-9FE37DBFF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431465"/>
            <a:ext cx="6248017" cy="2671982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829410" y="4266116"/>
            <a:ext cx="3647207" cy="149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Wavefunction, Inc.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18401 Von Karman Ave #435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Irvine, California 92612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support@wavefun.com</a:t>
            </a:r>
          </a:p>
        </p:txBody>
      </p:sp>
    </p:spTree>
    <p:extLst>
      <p:ext uri="{BB962C8B-B14F-4D97-AF65-F5344CB8AC3E}">
        <p14:creationId xmlns:p14="http://schemas.microsoft.com/office/powerpoint/2010/main" val="34668082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0873" y="3200400"/>
            <a:ext cx="60276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Visualization</a:t>
            </a:r>
            <a:endParaRPr lang="en-US" b="1" i="1" dirty="0"/>
          </a:p>
          <a:p>
            <a:pPr algn="ctr"/>
            <a:r>
              <a:rPr lang="en-US" sz="2400" b="1" dirty="0"/>
              <a:t>Model Styles and Other Display Options</a:t>
            </a:r>
          </a:p>
        </p:txBody>
      </p:sp>
    </p:spTree>
    <p:extLst>
      <p:ext uri="{BB962C8B-B14F-4D97-AF65-F5344CB8AC3E}">
        <p14:creationId xmlns:p14="http://schemas.microsoft.com/office/powerpoint/2010/main" val="367541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352800" y="504343"/>
            <a:ext cx="48575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3" y="43753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1447800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Start with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Space Filling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— it shows what things “really look like”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Molecular shape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Packing in solids and liquids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	Emptiness of gases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To see details, switch to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Ball and Spoke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(or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Ball and Wire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Covalent bonds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Distance / Angle measurements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Tube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—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very useful in conjunction with hydrogen bonds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Wire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—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useful for the solvent of solutions</a:t>
            </a:r>
          </a:p>
          <a:p>
            <a:pPr lvl="2">
              <a:spcBef>
                <a:spcPts val="240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→  </a:t>
            </a:r>
            <a:r>
              <a:rPr lang="en-US" sz="2400" b="1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Ball and Spoke</a:t>
            </a:r>
            <a:r>
              <a:rPr lang="en-US" sz="24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is the default style for the build panels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→  Use </a:t>
            </a:r>
            <a:r>
              <a:rPr lang="en-US" sz="2400" b="1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Space Filling</a:t>
            </a:r>
            <a:r>
              <a:rPr lang="en-US" sz="24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B81739"/>
                </a:solidFill>
                <a:latin typeface="+mn-lt"/>
                <a:cs typeface="Arial" panose="020B0604020202020204" pitchFamily="34" charset="0"/>
              </a:rPr>
              <a:t>for gases…or you will hardly see anything 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81200"/>
            <a:ext cx="837923" cy="770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941388" cy="709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62" y="3917707"/>
            <a:ext cx="481965" cy="1015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00600"/>
            <a:ext cx="659164" cy="4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81400" y="458971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Molecular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4" y="389014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634" y="1690048"/>
            <a:ext cx="745723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Space Filling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     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Approximate Shape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5400" dirty="0">
              <a:latin typeface="+mn-lt"/>
              <a:cs typeface="Arial" panose="020B0604020202020204" pitchFamily="34" charset="0"/>
            </a:endParaRPr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Electron Cloud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Low Density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  <a:p>
            <a:pPr lvl="5"/>
            <a:r>
              <a:rPr lang="en-US" sz="2400" b="1" dirty="0">
                <a:latin typeface="+mn-lt"/>
                <a:cs typeface="Arial" panose="020B0604020202020204" pitchFamily="34" charset="0"/>
              </a:rPr>
              <a:t>     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True Shape</a:t>
            </a:r>
          </a:p>
          <a:p>
            <a:pPr lvl="5"/>
            <a:r>
              <a:rPr lang="en-US" sz="2000" dirty="0">
                <a:latin typeface="+mn-lt"/>
                <a:cs typeface="Arial" panose="020B0604020202020204" pitchFamily="34" charset="0"/>
              </a:rPr>
              <a:t>       (~99% of the Total Density)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600" b="1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Electron Cloud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High Density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Emphasizes Covalent Bonds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(~50% of the Total Density)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0B271-2AC8-E38A-B0F6-BA91ED83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983542"/>
            <a:ext cx="2025069" cy="1833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E83E1-72A9-C47D-0F69-58D80691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21" y="4730160"/>
            <a:ext cx="2025070" cy="1855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7E4FB-4DBF-C8F6-1109-0562248E6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347" y="1326609"/>
            <a:ext cx="2064544" cy="18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0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505200" y="458971"/>
            <a:ext cx="46361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565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31066"/>
            <a:ext cx="7106304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Electron Cloud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Polarity Map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 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(Low Density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Isosurface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; Color</a:t>
            </a:r>
            <a:r>
              <a:rPr lang="en-US" sz="20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= </a:t>
            </a:r>
            <a:r>
              <a:rPr lang="en-US" sz="2000" i="1" dirty="0">
                <a:latin typeface="+mn-lt"/>
                <a:cs typeface="Arial" panose="020B0604020202020204" pitchFamily="34" charset="0"/>
              </a:rPr>
              <a:t>Electrostatic Potential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 </a:t>
            </a:r>
          </a:p>
          <a:p>
            <a:pPr lvl="7"/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Dipole Arrows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+mn-lt"/>
                <a:cs typeface="Arial" panose="020B0604020202020204" pitchFamily="34" charset="0"/>
              </a:rPr>
              <a:t>       		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(Combine with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Ball and Wire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Wire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!)</a:t>
            </a:r>
          </a:p>
          <a:p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Charge Labels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Partial (Atomic)</a:t>
            </a:r>
          </a:p>
          <a:p>
            <a:r>
              <a:rPr lang="en-US" sz="2400" dirty="0">
                <a:latin typeface="+mn-lt"/>
                <a:cs typeface="Arial" panose="020B0604020202020204" pitchFamily="34" charset="0"/>
              </a:rPr>
              <a:t> 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Either Classical or Quantum Theory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marL="2286000" lvl="4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Lone Pairs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       		 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Cartoon (!) Representation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     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5" y="2537796"/>
            <a:ext cx="1466282" cy="12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52" y="3624166"/>
            <a:ext cx="1700648" cy="1360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5" y="4930643"/>
            <a:ext cx="1423485" cy="1563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5A854-4880-8CD4-A433-4AB6CBA57C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9" y="1375537"/>
            <a:ext cx="1660461" cy="15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1" y="409667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91016"/>
            <a:ext cx="8060540" cy="4095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Collisions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 Particle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-Wall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Concept of “Pressure”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3600" b="1" dirty="0">
              <a:latin typeface="+mn-lt"/>
              <a:cs typeface="Arial" panose="020B0604020202020204" pitchFamily="34" charset="0"/>
            </a:endParaRPr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Trails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Long</a:t>
            </a:r>
          </a:p>
          <a:p>
            <a:pPr lvl="5"/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 </a:t>
            </a:r>
            <a:r>
              <a:rPr lang="en-US" sz="20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(All Trails)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2628900" lvl="5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i="1" dirty="0">
                <a:latin typeface="+mn-lt"/>
                <a:cs typeface="Arial" panose="020B0604020202020204" pitchFamily="34" charset="0"/>
              </a:rPr>
              <a:t>  Right-Click</a:t>
            </a:r>
            <a:r>
              <a:rPr lang="en-US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on an Atom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Show Trail</a:t>
            </a:r>
          </a:p>
          <a:p>
            <a:pPr lvl="5"/>
            <a:r>
              <a:rPr lang="en-US" sz="2400" b="1" dirty="0">
                <a:latin typeface="+mn-lt"/>
                <a:cs typeface="Arial" panose="020B0604020202020204" pitchFamily="34" charset="0"/>
              </a:rPr>
              <a:t> 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(One Trail)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194643" y="499994"/>
            <a:ext cx="579695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Gases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48" y="1752600"/>
            <a:ext cx="2118469" cy="1962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29094"/>
            <a:ext cx="2114659" cy="1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6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76600" y="467676"/>
            <a:ext cx="54823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Intermolecular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endParaRPr lang="es-MX" altLang="en-US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7" y="43174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888" y="1718778"/>
            <a:ext cx="6835013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Space Filling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 Illustration of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Dispersion Forces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Dipole Arrows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	                  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(Combine with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Hide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!)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		       Illustration of Dipole-Dipole Forces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Style </a:t>
            </a:r>
            <a:r>
              <a:rPr lang="en-US" sz="28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Hydrogen Bonds</a:t>
            </a:r>
          </a:p>
          <a:p>
            <a:pPr>
              <a:spcAft>
                <a:spcPts val="0"/>
              </a:spcAft>
            </a:pPr>
            <a:r>
              <a:rPr lang="en-US" sz="2000" dirty="0">
                <a:cs typeface="Arial" panose="020B0604020202020204" pitchFamily="34" charset="0"/>
              </a:rPr>
              <a:t>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(Combine with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Tube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!)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 Illustration of Hydrogen Bonding Forces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56" y="1549732"/>
            <a:ext cx="1600091" cy="1560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9" y="2937076"/>
            <a:ext cx="1581481" cy="14502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13" y="4851259"/>
            <a:ext cx="1498105" cy="1354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16640" y="20574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089" y="438733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2822" y="534379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7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2692" y="3352800"/>
            <a:ext cx="564609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Dynamics</a:t>
            </a:r>
            <a:endParaRPr lang="en-US" b="1" i="1" dirty="0"/>
          </a:p>
          <a:p>
            <a:pPr algn="ctr"/>
            <a:r>
              <a:rPr lang="en-US" sz="2400" b="1" dirty="0"/>
              <a:t>Initiating and Controlling Simulations</a:t>
            </a:r>
          </a:p>
        </p:txBody>
      </p:sp>
    </p:spTree>
    <p:extLst>
      <p:ext uri="{BB962C8B-B14F-4D97-AF65-F5344CB8AC3E}">
        <p14:creationId xmlns:p14="http://schemas.microsoft.com/office/powerpoint/2010/main" val="400252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4DFCA-ED96-BDF4-ED8E-0F26E8D7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5" y="1295400"/>
            <a:ext cx="7268476" cy="22709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5200" y="501597"/>
            <a:ext cx="46361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Dynamics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>
            <a:spLocks noChangeAspect="1"/>
          </p:cNvSpPr>
          <p:nvPr/>
        </p:nvSpPr>
        <p:spPr bwMode="auto">
          <a:xfrm rot="5400000">
            <a:off x="4145106" y="3478967"/>
            <a:ext cx="533400" cy="447599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eft Arrow 7"/>
          <p:cNvSpPr>
            <a:spLocks noChangeAspect="1"/>
          </p:cNvSpPr>
          <p:nvPr/>
        </p:nvSpPr>
        <p:spPr bwMode="auto">
          <a:xfrm rot="5400000">
            <a:off x="7615012" y="3565306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Left Arrow 8"/>
          <p:cNvSpPr>
            <a:spLocks noChangeAspect="1"/>
          </p:cNvSpPr>
          <p:nvPr/>
        </p:nvSpPr>
        <p:spPr bwMode="auto">
          <a:xfrm rot="5400000">
            <a:off x="6689448" y="3565306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8343" y="4195437"/>
            <a:ext cx="296747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Step Back / Step Forward</a:t>
            </a:r>
          </a:p>
          <a:p>
            <a:pPr algn="ctr"/>
            <a:r>
              <a:rPr lang="en-US" sz="1400" dirty="0"/>
              <a:t>(Step-by-Step)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3745" y="4077037"/>
            <a:ext cx="2036135" cy="8002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/ Stop</a:t>
            </a:r>
          </a:p>
          <a:p>
            <a:pPr algn="ctr"/>
            <a:r>
              <a:rPr lang="en-US" sz="1400" dirty="0"/>
              <a:t>(Toggle for</a:t>
            </a:r>
          </a:p>
          <a:p>
            <a:pPr algn="ctr"/>
            <a:r>
              <a:rPr lang="en-US" sz="1400" dirty="0"/>
              <a:t>Continuous Simulation)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038738"/>
            <a:ext cx="847635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		~10</a:t>
            </a:r>
            <a:r>
              <a:rPr lang="en-US" sz="2000" baseline="30000" dirty="0">
                <a:latin typeface="+mn-lt"/>
              </a:rPr>
              <a:t>-15</a:t>
            </a:r>
            <a:r>
              <a:rPr lang="en-US" sz="2000" dirty="0">
                <a:latin typeface="+mn-lt"/>
              </a:rPr>
              <a:t> s	(femtoseconds)	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 Actual Molecular Time Step</a:t>
            </a:r>
            <a:endParaRPr lang="en-US" sz="800" dirty="0">
              <a:latin typeface="+mn-lt"/>
              <a:sym typeface="Symbol" panose="05050102010706020507" pitchFamily="18" charset="2"/>
            </a:endParaRPr>
          </a:p>
          <a:p>
            <a:r>
              <a:rPr lang="en-US" sz="800" dirty="0">
                <a:latin typeface="+mn-lt"/>
                <a:sym typeface="Symbol" panose="05050102010706020507" pitchFamily="18" charset="2"/>
              </a:rPr>
              <a:t>					             </a:t>
            </a:r>
            <a:r>
              <a:rPr lang="en-US" sz="1400" dirty="0">
                <a:latin typeface="+mn-lt"/>
                <a:sym typeface="Symbol" panose="05050102010706020507" pitchFamily="18" charset="2"/>
              </a:rPr>
              <a:t>(as assigned by the program)</a:t>
            </a:r>
            <a:endParaRPr lang="en-US" sz="1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+mn-lt"/>
              </a:rPr>
              <a:t>Time Scale</a:t>
            </a:r>
            <a:r>
              <a:rPr lang="en-US" sz="2000" dirty="0">
                <a:latin typeface="+mn-lt"/>
              </a:rPr>
              <a:t>	~10</a:t>
            </a:r>
            <a:r>
              <a:rPr lang="en-US" sz="2000" baseline="30000" dirty="0">
                <a:latin typeface="+mn-lt"/>
              </a:rPr>
              <a:t>-12</a:t>
            </a:r>
            <a:r>
              <a:rPr lang="en-US" sz="2000" dirty="0">
                <a:latin typeface="+mn-lt"/>
              </a:rPr>
              <a:t> s	(picoseconds)	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 Typical “Step-by-Step” Interval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		~10</a:t>
            </a:r>
            <a:r>
              <a:rPr lang="en-US" sz="2000" baseline="30000" dirty="0">
                <a:latin typeface="+mn-lt"/>
              </a:rPr>
              <a:t>-9</a:t>
            </a:r>
            <a:r>
              <a:rPr lang="en-US" sz="2000" dirty="0">
                <a:latin typeface="+mn-lt"/>
              </a:rPr>
              <a:t> s 	(nanoseconds)	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 Maximum Length of Simulations</a:t>
            </a:r>
          </a:p>
          <a:p>
            <a:r>
              <a:rPr lang="en-US" sz="800" dirty="0">
                <a:latin typeface="+mn-lt"/>
                <a:sym typeface="Symbol" panose="05050102010706020507" pitchFamily="18" charset="2"/>
              </a:rPr>
              <a:t>					               </a:t>
            </a:r>
            <a:r>
              <a:rPr lang="en-US" sz="1400" dirty="0">
                <a:latin typeface="+mn-lt"/>
                <a:sym typeface="Symbol" panose="05050102010706020507" pitchFamily="18" charset="2"/>
              </a:rPr>
              <a:t>(long simulations of minutes…hours duration)</a:t>
            </a:r>
            <a:endParaRPr lang="en-US" sz="1400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314" y="5181600"/>
            <a:ext cx="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Arrow 8">
            <a:extLst>
              <a:ext uri="{FF2B5EF4-FFF2-40B4-BE49-F238E27FC236}">
                <a16:creationId xmlns:a16="http://schemas.microsoft.com/office/drawing/2014/main" id="{2CCCCEAE-4A77-FCEC-C7B5-06E67F5CDE7C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1739555" y="3506914"/>
            <a:ext cx="600214" cy="297304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53D34-DCD6-C89D-7C24-49D4AC772CF3}"/>
              </a:ext>
            </a:extLst>
          </p:cNvPr>
          <p:cNvSpPr txBox="1"/>
          <p:nvPr/>
        </p:nvSpPr>
        <p:spPr>
          <a:xfrm>
            <a:off x="1359372" y="4145665"/>
            <a:ext cx="13901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Slow / Fast</a:t>
            </a:r>
          </a:p>
          <a:p>
            <a:pPr algn="ctr"/>
            <a:r>
              <a:rPr lang="en-US" sz="1400" dirty="0"/>
              <a:t>(Slider)</a:t>
            </a:r>
          </a:p>
        </p:txBody>
      </p:sp>
    </p:spTree>
    <p:extLst>
      <p:ext uri="{BB962C8B-B14F-4D97-AF65-F5344CB8AC3E}">
        <p14:creationId xmlns:p14="http://schemas.microsoft.com/office/powerpoint/2010/main" val="1640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2D2A0B1-8909-43A7-E817-85029489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97" y="5143752"/>
            <a:ext cx="5098407" cy="1336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1A9EF3-20A8-C9A3-D8AD-4221BF82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9" y="2992016"/>
            <a:ext cx="2894131" cy="2376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053854-D19B-9BFF-1D0C-DF5E78FE4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581" y="1335506"/>
            <a:ext cx="5098408" cy="25629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" y="396314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7686" y="474898"/>
            <a:ext cx="5410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Step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Explicitly</a:t>
            </a:r>
            <a:endParaRPr lang="es-MX" alt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Arrow 9"/>
          <p:cNvSpPr>
            <a:spLocks noChangeAspect="1"/>
          </p:cNvSpPr>
          <p:nvPr/>
        </p:nvSpPr>
        <p:spPr bwMode="auto">
          <a:xfrm rot="5400000" flipV="1">
            <a:off x="5209640" y="2535508"/>
            <a:ext cx="1721614" cy="32636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eft Arrow 10"/>
          <p:cNvSpPr>
            <a:spLocks noChangeAspect="1"/>
          </p:cNvSpPr>
          <p:nvPr/>
        </p:nvSpPr>
        <p:spPr bwMode="auto">
          <a:xfrm>
            <a:off x="1710917" y="4459386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60" y="2609867"/>
            <a:ext cx="18774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Add Property…</a:t>
            </a:r>
          </a:p>
          <a:p>
            <a:pPr algn="ctr"/>
            <a:r>
              <a:rPr lang="en-US" sz="1400" dirty="0"/>
              <a:t>(Lower Left Corner)</a:t>
            </a:r>
          </a:p>
        </p:txBody>
      </p:sp>
      <p:sp>
        <p:nvSpPr>
          <p:cNvPr id="13" name="Left Arrow 12"/>
          <p:cNvSpPr>
            <a:spLocks noChangeAspect="1"/>
          </p:cNvSpPr>
          <p:nvPr/>
        </p:nvSpPr>
        <p:spPr bwMode="auto">
          <a:xfrm rot="16200000">
            <a:off x="4968998" y="5775203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598" y="4830876"/>
            <a:ext cx="22354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Select</a:t>
            </a:r>
            <a:r>
              <a:rPr lang="en-US" b="1" dirty="0"/>
              <a:t> </a:t>
            </a:r>
            <a:r>
              <a:rPr lang="en-US" dirty="0"/>
              <a:t>Field</a:t>
            </a:r>
            <a:r>
              <a:rPr lang="en-US" b="1" dirty="0"/>
              <a:t> </a:t>
            </a:r>
            <a:r>
              <a:rPr lang="en-US" sz="1600" dirty="0"/>
              <a:t>and</a:t>
            </a:r>
          </a:p>
          <a:p>
            <a:pPr algn="ctr"/>
            <a:r>
              <a:rPr lang="en-US" b="1" i="1" dirty="0"/>
              <a:t>Type In </a:t>
            </a:r>
            <a:r>
              <a:rPr lang="en-US" sz="1600" dirty="0"/>
              <a:t>New Number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49111" y="2270119"/>
            <a:ext cx="569377" cy="4085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600200" y="4876800"/>
            <a:ext cx="1307594" cy="941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05423" y="4495801"/>
            <a:ext cx="553770" cy="22860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6176" y="5047259"/>
            <a:ext cx="523225" cy="213564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80AED-4FE7-2EF4-44AF-B3985855731E}"/>
              </a:ext>
            </a:extLst>
          </p:cNvPr>
          <p:cNvSpPr txBox="1"/>
          <p:nvPr/>
        </p:nvSpPr>
        <p:spPr>
          <a:xfrm>
            <a:off x="5373159" y="3686650"/>
            <a:ext cx="1326004" cy="6155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Properties</a:t>
            </a:r>
          </a:p>
          <a:p>
            <a:pPr algn="ctr"/>
            <a:r>
              <a:rPr lang="en-US" sz="1600" dirty="0"/>
              <a:t>Menu</a:t>
            </a:r>
          </a:p>
        </p:txBody>
      </p:sp>
      <p:sp>
        <p:nvSpPr>
          <p:cNvPr id="24" name="Left Arrow 12">
            <a:extLst>
              <a:ext uri="{FF2B5EF4-FFF2-40B4-BE49-F238E27FC236}">
                <a16:creationId xmlns:a16="http://schemas.microsoft.com/office/drawing/2014/main" id="{86ADE646-E8D3-48B3-7513-18BBC6FBB7ED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327679" y="4534921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8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188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5200" y="478000"/>
            <a:ext cx="505568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and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Smaller</a:t>
            </a:r>
            <a:r>
              <a:rPr lang="en-US" sz="2400" dirty="0">
                <a:latin typeface="Calibri" panose="020F0502020204030204" pitchFamily="34" charset="0"/>
              </a:rPr>
              <a:t> Time Step	         		            </a:t>
            </a:r>
            <a:r>
              <a:rPr lang="en-US" sz="2400" b="1" dirty="0">
                <a:latin typeface="Calibri" panose="020F0502020204030204" pitchFamily="34" charset="0"/>
              </a:rPr>
              <a:t>Larger</a:t>
            </a:r>
            <a:r>
              <a:rPr lang="en-US" sz="2400" dirty="0">
                <a:latin typeface="Calibri" panose="020F0502020204030204" pitchFamily="34" charset="0"/>
              </a:rPr>
              <a:t> Time Step</a:t>
            </a:r>
          </a:p>
          <a:p>
            <a:pPr algn="ctr"/>
            <a:endParaRPr lang="en-US" sz="36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sym typeface="Symbol" panose="05050102010706020507" pitchFamily="18" charset="2"/>
              </a:rPr>
              <a:t>Number of Computational Steps</a:t>
            </a:r>
          </a:p>
          <a:p>
            <a:pPr algn="ctr"/>
            <a:r>
              <a:rPr lang="en-US" sz="2400" i="1" dirty="0">
                <a:latin typeface="Calibri" panose="020F0502020204030204" pitchFamily="34" charset="0"/>
                <a:sym typeface="Symbol" panose="05050102010706020507" pitchFamily="18" charset="2"/>
              </a:rPr>
              <a:t>Per Minute of Wall-Clock Time</a:t>
            </a:r>
            <a:r>
              <a:rPr lang="en-US" sz="1200" i="1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latin typeface="Calibri" panose="020F0502020204030204" pitchFamily="34" charset="0"/>
                <a:sym typeface="Symbol" panose="05050102010706020507" pitchFamily="18" charset="2"/>
              </a:rPr>
              <a:t>(!) </a:t>
            </a:r>
            <a:r>
              <a:rPr lang="en-US" sz="2400" dirty="0">
                <a:latin typeface="Calibri" panose="020F0502020204030204" pitchFamily="34" charset="0"/>
                <a:sym typeface="Symbol" panose="05050102010706020507" pitchFamily="18" charset="2"/>
              </a:rPr>
              <a:t>Stays the Same</a:t>
            </a:r>
          </a:p>
          <a:p>
            <a:pPr algn="ctr"/>
            <a:endParaRPr lang="en-US" sz="36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sym typeface="Symbol" panose="05050102010706020507" pitchFamily="18" charset="2"/>
              </a:rPr>
              <a:t>Simulation Effectively                                   Simulation Effectively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Slows Down</a:t>
            </a:r>
            <a:r>
              <a:rPr lang="en-US" sz="2400" dirty="0">
                <a:latin typeface="Calibri" panose="020F0502020204030204" pitchFamily="34" charset="0"/>
                <a:sym typeface="Symbol" panose="05050102010706020507" pitchFamily="18" charset="2"/>
              </a:rPr>
              <a:t>                                                      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Speeds Up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01482" y="2197757"/>
            <a:ext cx="721778" cy="334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53769" y="2210594"/>
            <a:ext cx="823846" cy="334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83422" y="3466215"/>
            <a:ext cx="721778" cy="334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50448" y="3432478"/>
            <a:ext cx="823846" cy="334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1373" y="5077045"/>
            <a:ext cx="219803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Can always </a:t>
            </a:r>
            <a:r>
              <a:rPr lang="en-US" b="1" dirty="0"/>
              <a:t>reduce</a:t>
            </a:r>
          </a:p>
          <a:p>
            <a:pPr algn="ctr"/>
            <a:r>
              <a:rPr lang="en-US" dirty="0"/>
              <a:t>the time step size…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1967" y="4830823"/>
            <a:ext cx="4499950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...but should </a:t>
            </a:r>
            <a:r>
              <a:rPr lang="en-US" b="1" dirty="0"/>
              <a:t>not</a:t>
            </a:r>
            <a:r>
              <a:rPr lang="en-US" dirty="0"/>
              <a:t> significantly increase</a:t>
            </a:r>
          </a:p>
          <a:p>
            <a:pPr algn="ctr"/>
            <a:r>
              <a:rPr lang="en-US" dirty="0"/>
              <a:t>step size or may provoke a numerical</a:t>
            </a:r>
          </a:p>
          <a:p>
            <a:pPr algn="ctr"/>
            <a:r>
              <a:rPr lang="en-US" dirty="0"/>
              <a:t>instability (and possibly program crash)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>
                <a:sym typeface="Symbol" panose="05050102010706020507" pitchFamily="18" charset="2"/>
              </a:rPr>
              <a:t> </a:t>
            </a:r>
            <a:r>
              <a:rPr lang="en-US" sz="1400" dirty="0"/>
              <a:t>automatically assigned time step is already “large”)</a:t>
            </a:r>
          </a:p>
        </p:txBody>
      </p:sp>
    </p:spTree>
    <p:extLst>
      <p:ext uri="{BB962C8B-B14F-4D97-AF65-F5344CB8AC3E}">
        <p14:creationId xmlns:p14="http://schemas.microsoft.com/office/powerpoint/2010/main" val="189845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4552B6-F834-86FC-1BFF-CA57E4536C60}"/>
              </a:ext>
            </a:extLst>
          </p:cNvPr>
          <p:cNvSpPr/>
          <p:nvPr/>
        </p:nvSpPr>
        <p:spPr>
          <a:xfrm>
            <a:off x="1064138" y="1752600"/>
            <a:ext cx="6698999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7400" y="533400"/>
            <a:ext cx="464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MX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4474" y="1862158"/>
            <a:ext cx="6646371" cy="38631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What Is Unique About                              ?</a:t>
            </a:r>
            <a:r>
              <a:rPr lang="en-US" sz="1600" dirty="0"/>
              <a:t>	   	             3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600" b="1" dirty="0"/>
              <a:t>How Can                              Be Used?</a:t>
            </a:r>
            <a:r>
              <a:rPr lang="en-US" sz="1600" dirty="0"/>
              <a:t>	   	                             4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sz="1600" i="1" dirty="0"/>
              <a:t>Input Functions</a:t>
            </a:r>
            <a:r>
              <a:rPr lang="en-US" sz="1600" dirty="0"/>
              <a:t> — </a:t>
            </a:r>
            <a:r>
              <a:rPr lang="en-US" sz="1600" b="1" dirty="0"/>
              <a:t>Trackpad / Mouse / Touchscreen	             </a:t>
            </a:r>
            <a:r>
              <a:rPr lang="en-US" sz="1600" dirty="0"/>
              <a:t>5</a:t>
            </a:r>
          </a:p>
          <a:p>
            <a:pPr>
              <a:lnSpc>
                <a:spcPct val="200000"/>
              </a:lnSpc>
            </a:pPr>
            <a:r>
              <a:rPr lang="en-US" sz="1600" i="1" dirty="0"/>
              <a:t>Visualization</a:t>
            </a:r>
            <a:r>
              <a:rPr lang="en-US" sz="1600" dirty="0"/>
              <a:t> — </a:t>
            </a:r>
            <a:r>
              <a:rPr lang="en-US" sz="1600" b="1" dirty="0"/>
              <a:t>Model Styles and Other Display Options</a:t>
            </a:r>
            <a:r>
              <a:rPr lang="en-US" sz="1600" dirty="0"/>
              <a:t>	           10</a:t>
            </a:r>
          </a:p>
          <a:p>
            <a:pPr>
              <a:lnSpc>
                <a:spcPct val="200000"/>
              </a:lnSpc>
            </a:pPr>
            <a:r>
              <a:rPr lang="en-US" sz="1600" i="1" dirty="0"/>
              <a:t>Dynamics</a:t>
            </a:r>
            <a:r>
              <a:rPr lang="en-US" sz="1600" dirty="0"/>
              <a:t> — </a:t>
            </a:r>
            <a:r>
              <a:rPr lang="en-US" sz="1600" b="1" dirty="0"/>
              <a:t>Initiating and Controlling Simulations</a:t>
            </a:r>
            <a:r>
              <a:rPr lang="en-US" sz="1600" dirty="0"/>
              <a:t>	           16</a:t>
            </a:r>
          </a:p>
          <a:p>
            <a:pPr>
              <a:lnSpc>
                <a:spcPct val="200000"/>
              </a:lnSpc>
            </a:pPr>
            <a:r>
              <a:rPr lang="en-US" sz="1600" i="1" dirty="0"/>
              <a:t>Building</a:t>
            </a:r>
            <a:r>
              <a:rPr lang="en-US" sz="1600" dirty="0"/>
              <a:t> — </a:t>
            </a:r>
            <a:r>
              <a:rPr lang="en-US" sz="1600" b="1" dirty="0"/>
              <a:t>From Molecules to Simulation Cells		           </a:t>
            </a:r>
            <a:r>
              <a:rPr lang="en-US" sz="1600" dirty="0"/>
              <a:t>20</a:t>
            </a:r>
            <a:endParaRPr lang="en-US" sz="1600" b="1" dirty="0"/>
          </a:p>
          <a:p>
            <a:pPr>
              <a:lnSpc>
                <a:spcPct val="200000"/>
              </a:lnSpc>
            </a:pPr>
            <a:r>
              <a:rPr lang="en-US" sz="1600" i="1" dirty="0"/>
              <a:t>Comparing</a:t>
            </a:r>
            <a:r>
              <a:rPr lang="en-US" sz="1600" dirty="0"/>
              <a:t> — </a:t>
            </a:r>
            <a:r>
              <a:rPr lang="en-US" sz="1600" b="1" dirty="0"/>
              <a:t>Showing Models Side-by-Side</a:t>
            </a:r>
            <a:r>
              <a:rPr lang="en-US" sz="1600" dirty="0"/>
              <a:t>		           29</a:t>
            </a:r>
          </a:p>
          <a:p>
            <a:pPr>
              <a:lnSpc>
                <a:spcPct val="200000"/>
              </a:lnSpc>
            </a:pPr>
            <a:r>
              <a:rPr lang="en-US" sz="1600" i="1" dirty="0"/>
              <a:t>Scientific Content</a:t>
            </a:r>
            <a:r>
              <a:rPr lang="en-US" sz="1600" dirty="0"/>
              <a:t> — </a:t>
            </a:r>
            <a:r>
              <a:rPr lang="en-US" sz="1600" b="1" dirty="0"/>
              <a:t>New Users / Labs / Stockroom</a:t>
            </a:r>
            <a:r>
              <a:rPr lang="en-US" sz="1600" dirty="0"/>
              <a:t>	           35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0A32547-4306-B5AA-3439-769C6BAAC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52723"/>
            <a:ext cx="1670380" cy="3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DD1D6C3-7B10-9FBE-8561-4FD8B3CDA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11" y="2254877"/>
            <a:ext cx="1670380" cy="3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6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57400" y="3352800"/>
            <a:ext cx="53783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Building</a:t>
            </a:r>
            <a:endParaRPr lang="en-US" b="1" i="1" dirty="0"/>
          </a:p>
          <a:p>
            <a:pPr algn="ctr"/>
            <a:r>
              <a:rPr lang="en-US" sz="2400" b="1" dirty="0"/>
              <a:t>From Molecules to Simulation Cells</a:t>
            </a:r>
          </a:p>
        </p:txBody>
      </p:sp>
    </p:spTree>
    <p:extLst>
      <p:ext uri="{BB962C8B-B14F-4D97-AF65-F5344CB8AC3E}">
        <p14:creationId xmlns:p14="http://schemas.microsoft.com/office/powerpoint/2010/main" val="110631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4E8123A-8F58-341D-705E-F06DB28A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78" y="2494669"/>
            <a:ext cx="2090299" cy="3973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3EC8D-6769-213D-4D66-E7C69978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95" y="3446206"/>
            <a:ext cx="2597614" cy="188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3D7F5-FC44-EA16-E426-0B7ECECE5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8" y="2230140"/>
            <a:ext cx="2371733" cy="18869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9383" y="4948473"/>
            <a:ext cx="800219" cy="7386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oxygen</a:t>
            </a:r>
          </a:p>
          <a:p>
            <a:pPr algn="ctr"/>
            <a:r>
              <a:rPr lang="en-US" sz="1400" dirty="0"/>
              <a:t>(e.g. for</a:t>
            </a:r>
          </a:p>
          <a:p>
            <a:pPr algn="ctr"/>
            <a:r>
              <a:rPr lang="en-US" sz="1400" dirty="0"/>
              <a:t>H</a:t>
            </a:r>
            <a:r>
              <a:rPr lang="en-US" sz="1400" baseline="-25000" dirty="0"/>
              <a:t>2</a:t>
            </a:r>
            <a:r>
              <a:rPr lang="en-US" sz="1400" dirty="0"/>
              <a:t>O)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36393" y="479253"/>
            <a:ext cx="3664820" cy="4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Entry-Level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  <a:r>
              <a:rPr lang="es-MX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11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Up Arrow 22"/>
          <p:cNvSpPr>
            <a:spLocks noChangeAspect="1"/>
          </p:cNvSpPr>
          <p:nvPr/>
        </p:nvSpPr>
        <p:spPr bwMode="auto">
          <a:xfrm rot="17868143">
            <a:off x="8175068" y="4333559"/>
            <a:ext cx="369331" cy="61587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Up Arrow 37"/>
          <p:cNvSpPr>
            <a:spLocks noChangeAspect="1"/>
          </p:cNvSpPr>
          <p:nvPr/>
        </p:nvSpPr>
        <p:spPr bwMode="auto">
          <a:xfrm rot="14631375">
            <a:off x="1835723" y="2351357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Up Arrow 38"/>
          <p:cNvSpPr>
            <a:spLocks noChangeAspect="1"/>
          </p:cNvSpPr>
          <p:nvPr/>
        </p:nvSpPr>
        <p:spPr bwMode="auto">
          <a:xfrm rot="16200000">
            <a:off x="3876152" y="4146328"/>
            <a:ext cx="432964" cy="694735"/>
          </a:xfrm>
          <a:prstGeom prst="upArrow">
            <a:avLst>
              <a:gd name="adj1" fmla="val 4375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5791200" y="4433814"/>
            <a:ext cx="3341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57314" y="2730365"/>
            <a:ext cx="618101" cy="256318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31751" y="4385178"/>
            <a:ext cx="618101" cy="256318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399BF8-9BBB-12CD-3C0A-D6C5ACD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64" y="1444035"/>
            <a:ext cx="5877580" cy="8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Blocks </a:t>
            </a: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Valences</a:t>
            </a:r>
            <a:endParaRPr lang="es-MX" altLang="en-US" sz="2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(particularly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9E60CF-9B13-7B12-E66B-FCE40400A350}"/>
              </a:ext>
            </a:extLst>
          </p:cNvPr>
          <p:cNvCxnSpPr>
            <a:cxnSpLocks/>
          </p:cNvCxnSpPr>
          <p:nvPr/>
        </p:nvCxnSpPr>
        <p:spPr>
          <a:xfrm>
            <a:off x="1977268" y="4364022"/>
            <a:ext cx="616211" cy="133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CBC42C2-6C65-3368-1D3A-EC5DB7C01015}"/>
              </a:ext>
            </a:extLst>
          </p:cNvPr>
          <p:cNvSpPr/>
          <p:nvPr/>
        </p:nvSpPr>
        <p:spPr>
          <a:xfrm>
            <a:off x="7320749" y="4267063"/>
            <a:ext cx="556710" cy="394876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C7420BC-E14F-B77B-F1DB-B1243388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38" y="4875466"/>
            <a:ext cx="1022136" cy="1660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F41091-6FF1-B422-3CFA-53909FA0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11" y="3798052"/>
            <a:ext cx="1798696" cy="1549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27A43C-DF07-DDD7-54BB-0513F533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38" y="2209800"/>
            <a:ext cx="2147489" cy="1876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ADA30-6A53-9BB3-EDD5-1C1129A76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615" y="1291353"/>
            <a:ext cx="1663786" cy="1456175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86200" y="471889"/>
            <a:ext cx="3588690" cy="4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es-MX" alt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83" y="456742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96928"/>
            <a:ext cx="883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Initial single click on background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Start molecule (first building block)</a:t>
            </a:r>
          </a:p>
          <a:p>
            <a:pPr>
              <a:spcAft>
                <a:spcPts val="0"/>
              </a:spcAft>
              <a:buSzPct val="100000"/>
            </a:pPr>
            <a:endParaRPr lang="en-US" sz="8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SzPct val="100000"/>
            </a:pP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3086100" lvl="6" indent="-342900"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Single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click on yellow spoke (free valence)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			     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Continue</a:t>
            </a:r>
            <a:r>
              <a:rPr lang="en-US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with the </a:t>
            </a:r>
            <a:r>
              <a:rPr lang="en-US" sz="2400" i="1" dirty="0">
                <a:latin typeface="+mn-lt"/>
                <a:cs typeface="Arial" panose="020B0604020202020204" pitchFamily="34" charset="0"/>
              </a:rPr>
              <a:t>same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molecule</a:t>
            </a:r>
          </a:p>
          <a:p>
            <a:pPr>
              <a:spcAft>
                <a:spcPts val="0"/>
              </a:spcAft>
              <a:buSzPct val="100000"/>
            </a:pP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Double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-click on background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	      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Start </a:t>
            </a:r>
            <a:r>
              <a:rPr lang="en-US" sz="2400" i="1" dirty="0">
                <a:latin typeface="+mn-lt"/>
                <a:cs typeface="Arial" panose="020B0604020202020204" pitchFamily="34" charset="0"/>
              </a:rPr>
              <a:t>new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(additional) molecule</a:t>
            </a:r>
          </a:p>
          <a:p>
            <a:pPr marL="342900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2171700" lvl="4" indent="-342900"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Close the build panel with its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Close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  button</a:t>
            </a:r>
          </a:p>
          <a:p>
            <a:pPr lvl="4"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(Starting a simulation        will also close the build panel)</a:t>
            </a:r>
          </a:p>
        </p:txBody>
      </p:sp>
      <p:sp>
        <p:nvSpPr>
          <p:cNvPr id="6" name="Up Arrow 5"/>
          <p:cNvSpPr>
            <a:spLocks noChangeAspect="1"/>
          </p:cNvSpPr>
          <p:nvPr/>
        </p:nvSpPr>
        <p:spPr bwMode="auto">
          <a:xfrm rot="15252060">
            <a:off x="2291679" y="2242229"/>
            <a:ext cx="425982" cy="683532"/>
          </a:xfrm>
          <a:prstGeom prst="upArrow">
            <a:avLst>
              <a:gd name="adj1" fmla="val 4375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Up Arrow 7"/>
          <p:cNvSpPr>
            <a:spLocks noChangeAspect="1"/>
          </p:cNvSpPr>
          <p:nvPr/>
        </p:nvSpPr>
        <p:spPr bwMode="auto">
          <a:xfrm rot="16200000" flipH="1">
            <a:off x="7980707" y="4548907"/>
            <a:ext cx="425111" cy="68213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Up Arrow 15"/>
          <p:cNvSpPr>
            <a:spLocks noChangeAspect="1"/>
          </p:cNvSpPr>
          <p:nvPr/>
        </p:nvSpPr>
        <p:spPr bwMode="auto">
          <a:xfrm rot="16200000">
            <a:off x="7529354" y="1651091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Up Arrow 17"/>
          <p:cNvSpPr>
            <a:spLocks noChangeAspect="1"/>
          </p:cNvSpPr>
          <p:nvPr/>
        </p:nvSpPr>
        <p:spPr bwMode="auto">
          <a:xfrm rot="16200000">
            <a:off x="1331303" y="4818040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72" y="5712548"/>
            <a:ext cx="222261" cy="2095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0"/>
            <a:ext cx="222261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030F54-06AA-C6DD-5283-77350102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43" y="3387619"/>
            <a:ext cx="1833657" cy="1981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3FBD4-46AC-14A2-1A55-8926565B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03" y="1331344"/>
            <a:ext cx="1219518" cy="1762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4717B-7D41-45BE-558D-517A036A1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449" y="1273277"/>
            <a:ext cx="998898" cy="1622323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763385" y="509022"/>
            <a:ext cx="4576072" cy="43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s-MX" alt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86" y="391243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302" y="1567429"/>
            <a:ext cx="81964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Hydrogens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can be</a:t>
            </a:r>
          </a:p>
          <a:p>
            <a:pPr lvl="3"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	added manually…</a:t>
            </a:r>
          </a:p>
          <a:p>
            <a:pPr>
              <a:spcAft>
                <a:spcPts val="0"/>
              </a:spcAft>
              <a:buSzPct val="100000"/>
            </a:pP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	     		…or are filled in automatically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   	          		   as soon as the build panel is closed !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SzPct val="100000"/>
            </a:pP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3543300" lvl="7" indent="-342900"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Deleting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is modal </a:t>
            </a:r>
          </a:p>
          <a:p>
            <a:pPr lvl="5"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	              Will </a:t>
            </a:r>
            <a:r>
              <a:rPr lang="en-US" sz="2400" u="sng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keep deleting</a:t>
            </a: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until</a:t>
            </a:r>
          </a:p>
          <a:p>
            <a:pPr lvl="5"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             returning to “Add Atoms” !</a:t>
            </a:r>
          </a:p>
          <a:p>
            <a:pPr lvl="5">
              <a:buSzPct val="100000"/>
            </a:pPr>
            <a:endParaRPr lang="en-US" sz="4800" dirty="0">
              <a:latin typeface="+mn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Always </a:t>
            </a:r>
            <a:r>
              <a:rPr lang="en-US" sz="2400" b="1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Minimize</a:t>
            </a: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   (or run a simulation      ) </a:t>
            </a:r>
          </a:p>
          <a:p>
            <a:pPr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when done building!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Up Arrow 10"/>
          <p:cNvSpPr>
            <a:spLocks noChangeAspect="1"/>
          </p:cNvSpPr>
          <p:nvPr/>
        </p:nvSpPr>
        <p:spPr bwMode="auto">
          <a:xfrm rot="16200000">
            <a:off x="1824277" y="2190243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Up Arrow 13"/>
          <p:cNvSpPr>
            <a:spLocks noChangeAspect="1"/>
          </p:cNvSpPr>
          <p:nvPr/>
        </p:nvSpPr>
        <p:spPr bwMode="auto">
          <a:xfrm>
            <a:off x="7981650" y="1683023"/>
            <a:ext cx="414203" cy="664631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Up Arrow 15"/>
          <p:cNvSpPr>
            <a:spLocks noChangeAspect="1"/>
          </p:cNvSpPr>
          <p:nvPr/>
        </p:nvSpPr>
        <p:spPr bwMode="auto">
          <a:xfrm rot="16200000">
            <a:off x="2852566" y="3642981"/>
            <a:ext cx="422271" cy="67757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0" y="5635692"/>
            <a:ext cx="222261" cy="2159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3404" y="3917295"/>
            <a:ext cx="639837" cy="27561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4C5154-DD39-3B12-5780-483CAEE87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54" y="5522023"/>
            <a:ext cx="517604" cy="4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9052CD-13BD-EEAE-753E-6BFFD363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2" y="3646725"/>
            <a:ext cx="2057614" cy="1619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A193E0-BCEE-D470-EE75-FE83B651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14" y="1274269"/>
            <a:ext cx="1881772" cy="14971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33549" y="2976147"/>
            <a:ext cx="710451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NaCl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56" y="2282277"/>
            <a:ext cx="2020356" cy="368064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31380" y="479751"/>
            <a:ext cx="3246326" cy="4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lang="es-MX" alt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11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Up Arrow 23"/>
          <p:cNvSpPr>
            <a:spLocks noChangeAspect="1"/>
          </p:cNvSpPr>
          <p:nvPr/>
        </p:nvSpPr>
        <p:spPr bwMode="auto">
          <a:xfrm rot="13957422">
            <a:off x="8356647" y="3379998"/>
            <a:ext cx="419047" cy="67240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336762" y="1184362"/>
            <a:ext cx="5664238" cy="9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Template-Based</a:t>
            </a:r>
            <a:endParaRPr lang="es-MX" altLang="en-US" sz="24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Molecular /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Network)</a:t>
            </a:r>
          </a:p>
        </p:txBody>
      </p:sp>
      <p:sp>
        <p:nvSpPr>
          <p:cNvPr id="38" name="Up Arrow 37"/>
          <p:cNvSpPr>
            <a:spLocks noChangeAspect="1"/>
          </p:cNvSpPr>
          <p:nvPr/>
        </p:nvSpPr>
        <p:spPr bwMode="auto">
          <a:xfrm rot="16200000">
            <a:off x="1582265" y="1471721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Up Arrow 39"/>
          <p:cNvSpPr>
            <a:spLocks noChangeAspect="1"/>
          </p:cNvSpPr>
          <p:nvPr/>
        </p:nvSpPr>
        <p:spPr bwMode="auto">
          <a:xfrm rot="16200000">
            <a:off x="1071217" y="4489057"/>
            <a:ext cx="398457" cy="639365"/>
          </a:xfrm>
          <a:prstGeom prst="upArrow">
            <a:avLst>
              <a:gd name="adj1" fmla="val 4375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339703" y="2886199"/>
            <a:ext cx="154599" cy="661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2626456" y="4579223"/>
            <a:ext cx="502695" cy="2990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4859" y="4684138"/>
            <a:ext cx="354803" cy="254384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10236-0E85-4406-3B4F-CF1BAA5C8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333" y="3448025"/>
            <a:ext cx="1952182" cy="28159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88D06-3FCE-62DE-7F04-CD2A5193BAF9}"/>
              </a:ext>
            </a:extLst>
          </p:cNvPr>
          <p:cNvCxnSpPr>
            <a:cxnSpLocks/>
          </p:cNvCxnSpPr>
          <p:nvPr/>
        </p:nvCxnSpPr>
        <p:spPr>
          <a:xfrm flipV="1">
            <a:off x="5330094" y="4658617"/>
            <a:ext cx="689783" cy="2975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F8E73-5577-661D-3E80-EA6832433078}"/>
              </a:ext>
            </a:extLst>
          </p:cNvPr>
          <p:cNvSpPr/>
          <p:nvPr/>
        </p:nvSpPr>
        <p:spPr>
          <a:xfrm>
            <a:off x="3281775" y="5257800"/>
            <a:ext cx="749605" cy="30480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36200-BBF0-AE40-24DF-EEAEE14614D2}"/>
              </a:ext>
            </a:extLst>
          </p:cNvPr>
          <p:cNvSpPr/>
          <p:nvPr/>
        </p:nvSpPr>
        <p:spPr>
          <a:xfrm>
            <a:off x="6176265" y="3810656"/>
            <a:ext cx="1672335" cy="380343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423EA-25B0-60C3-6C76-7CF37596032B}"/>
              </a:ext>
            </a:extLst>
          </p:cNvPr>
          <p:cNvSpPr/>
          <p:nvPr/>
        </p:nvSpPr>
        <p:spPr>
          <a:xfrm>
            <a:off x="677877" y="1669763"/>
            <a:ext cx="618101" cy="256318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1E3C4AE-FA46-C067-55DB-E2BED779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86" y="3986546"/>
            <a:ext cx="1653903" cy="26552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0517CB-219E-FA38-8986-BA95E5C5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3" y="3928247"/>
            <a:ext cx="1761377" cy="2655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C87A65-5627-8F9A-AF80-9292E8D2A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08" y="2172527"/>
            <a:ext cx="1714854" cy="1648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60" y="1303280"/>
            <a:ext cx="8839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Must build molecule first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+mn-lt"/>
                <a:cs typeface="Arial" panose="020B0604020202020204" pitchFamily="34" charset="0"/>
              </a:rPr>
              <a:t>Mixture: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need one molecule for each of the components)</a:t>
            </a:r>
          </a:p>
          <a:p>
            <a:pPr marL="342900" indent="-342900">
              <a:spcBef>
                <a:spcPts val="3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Then use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i="1" dirty="0">
                <a:latin typeface="+mn-lt"/>
                <a:cs typeface="Arial" panose="020B0604020202020204" pitchFamily="34" charset="0"/>
              </a:rPr>
              <a:t>      Simulation Cell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i="1" dirty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panel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0" y="452224"/>
            <a:ext cx="5685845" cy="5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Liquid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Gases</a:t>
            </a:r>
            <a:endParaRPr lang="es-MX" alt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43" y="374642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>
            <a:spLocks noChangeAspect="1"/>
          </p:cNvSpPr>
          <p:nvPr/>
        </p:nvSpPr>
        <p:spPr bwMode="auto">
          <a:xfrm rot="5400000">
            <a:off x="3450532" y="2824749"/>
            <a:ext cx="417361" cy="66969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8952" y="1520854"/>
            <a:ext cx="1404552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1600" i="1" dirty="0">
                <a:cs typeface="Arial" panose="020B0604020202020204" pitchFamily="34" charset="0"/>
              </a:rPr>
              <a:t>Gas or Liquid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77945" y="3077086"/>
            <a:ext cx="5026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9328" y="5835134"/>
            <a:ext cx="62068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7583" y="5835134"/>
            <a:ext cx="87716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Liquid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7531" y="5633201"/>
            <a:ext cx="1507144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# of Molecules</a:t>
            </a:r>
          </a:p>
        </p:txBody>
      </p:sp>
      <p:sp>
        <p:nvSpPr>
          <p:cNvPr id="23" name="Up Arrow 22"/>
          <p:cNvSpPr>
            <a:spLocks noChangeAspect="1"/>
          </p:cNvSpPr>
          <p:nvPr/>
        </p:nvSpPr>
        <p:spPr bwMode="auto">
          <a:xfrm rot="4152621">
            <a:off x="5506187" y="5055924"/>
            <a:ext cx="161082" cy="107949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Up Arrow 23"/>
          <p:cNvSpPr>
            <a:spLocks noChangeAspect="1"/>
          </p:cNvSpPr>
          <p:nvPr/>
        </p:nvSpPr>
        <p:spPr bwMode="auto">
          <a:xfrm rot="16977443" flipH="1">
            <a:off x="2225976" y="4397813"/>
            <a:ext cx="161087" cy="222762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656" y="4256924"/>
            <a:ext cx="1005403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8585" y="4293357"/>
            <a:ext cx="867545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Density</a:t>
            </a:r>
          </a:p>
        </p:txBody>
      </p:sp>
      <p:sp>
        <p:nvSpPr>
          <p:cNvPr id="27" name="Up Arrow 26"/>
          <p:cNvSpPr>
            <a:spLocks noChangeAspect="1"/>
          </p:cNvSpPr>
          <p:nvPr/>
        </p:nvSpPr>
        <p:spPr bwMode="auto">
          <a:xfrm rot="14643645">
            <a:off x="2388920" y="4135097"/>
            <a:ext cx="200798" cy="120223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Up Arrow 27"/>
          <p:cNvSpPr>
            <a:spLocks noChangeAspect="1"/>
          </p:cNvSpPr>
          <p:nvPr/>
        </p:nvSpPr>
        <p:spPr bwMode="auto">
          <a:xfrm rot="7501298" flipH="1">
            <a:off x="5764373" y="4341334"/>
            <a:ext cx="174661" cy="1045739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7341" y="3054335"/>
            <a:ext cx="739688" cy="22412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673B7-8A8B-DED2-72CA-1644EE0010D8}"/>
              </a:ext>
            </a:extLst>
          </p:cNvPr>
          <p:cNvSpPr/>
          <p:nvPr/>
        </p:nvSpPr>
        <p:spPr>
          <a:xfrm>
            <a:off x="7830002" y="3077086"/>
            <a:ext cx="1156583" cy="2180065"/>
          </a:xfrm>
          <a:prstGeom prst="arc">
            <a:avLst>
              <a:gd name="adj1" fmla="val 16200000"/>
              <a:gd name="adj2" fmla="val 532853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A36296C-0083-F22C-4377-61F294DF4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43" y="2244477"/>
            <a:ext cx="1292344" cy="1559968"/>
          </a:xfrm>
          <a:prstGeom prst="rect">
            <a:avLst/>
          </a:prstGeom>
        </p:spPr>
      </p:pic>
      <p:sp>
        <p:nvSpPr>
          <p:cNvPr id="16" name="Up Arrow 15"/>
          <p:cNvSpPr>
            <a:spLocks noChangeAspect="1"/>
          </p:cNvSpPr>
          <p:nvPr/>
        </p:nvSpPr>
        <p:spPr bwMode="auto">
          <a:xfrm rot="12369272">
            <a:off x="7497982" y="2128303"/>
            <a:ext cx="356093" cy="58488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Up Arrow 20"/>
          <p:cNvSpPr>
            <a:spLocks noChangeAspect="1"/>
          </p:cNvSpPr>
          <p:nvPr/>
        </p:nvSpPr>
        <p:spPr bwMode="auto">
          <a:xfrm rot="9442622">
            <a:off x="7038175" y="2121284"/>
            <a:ext cx="356093" cy="57138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20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0" y="452224"/>
            <a:ext cx="5685845" cy="5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Liquid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Gases 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alt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8" y="371167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991" y="1271855"/>
            <a:ext cx="7223641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Don’t exceed ~1,000 atoms</a:t>
            </a:r>
            <a:r>
              <a:rPr lang="en-US" sz="2400" baseline="30000" dirty="0">
                <a:latin typeface="+mn-lt"/>
                <a:cs typeface="Arial" panose="020B0604020202020204" pitchFamily="34" charset="0"/>
              </a:rPr>
              <a:t>*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total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 …or things may get very slow!</a:t>
            </a:r>
          </a:p>
          <a:p>
            <a:pPr>
              <a:spcAft>
                <a:spcPts val="0"/>
              </a:spcAft>
              <a:buSzPct val="100000"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SzPct val="100000"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2171700" lvl="4" indent="-342900">
              <a:spcBef>
                <a:spcPts val="24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400" i="1" dirty="0">
                <a:latin typeface="+mn-lt"/>
                <a:cs typeface="Arial" panose="020B0604020202020204" pitchFamily="34" charset="0"/>
              </a:rPr>
              <a:t>Argon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is excellent for</a:t>
            </a:r>
          </a:p>
          <a:p>
            <a:pPr lvl="4"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Gas Laws / Kinetic Theory</a:t>
            </a:r>
          </a:p>
          <a:p>
            <a:pPr lvl="4">
              <a:buSzPct val="100000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 (computationally “cheap”)</a:t>
            </a:r>
          </a:p>
          <a:p>
            <a:pPr marL="342900" indent="-342900">
              <a:spcBef>
                <a:spcPts val="3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Build Gases at ~10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atm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(rather than ~1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atm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en-US" sz="20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 More collisions, “better” (faster) equilibrium</a:t>
            </a: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Build Liquids at slightly reduced density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 (such as 0.9 g/cm</a:t>
            </a:r>
            <a:r>
              <a:rPr lang="en-US" sz="20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instead of 1.0 g/cm</a:t>
            </a:r>
            <a:r>
              <a:rPr lang="en-US" sz="2000" baseline="30000" dirty="0">
                <a:latin typeface="+mn-lt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300"/>
              </a:spcBef>
              <a:spcAft>
                <a:spcPts val="0"/>
              </a:spcAft>
              <a:buSzPct val="100000"/>
            </a:pPr>
            <a:r>
              <a:rPr lang="en-US" sz="2000" dirty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    More mobility, faster equilibrium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" y="2822384"/>
            <a:ext cx="1284378" cy="1234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893" y="2259575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atoms</a:t>
            </a:r>
            <a:r>
              <a:rPr lang="en-US" sz="1400" dirty="0"/>
              <a:t>, not molecules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36616" y="2133600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7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30343-AE32-1D4B-3564-578275C4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1" y="1659022"/>
            <a:ext cx="2137740" cy="1684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3" y="2965787"/>
            <a:ext cx="5693437" cy="290388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0" y="266944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20901" y="5722983"/>
            <a:ext cx="1412566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Advanced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8704" y="2444956"/>
            <a:ext cx="2262928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Pop-Up Periodic Table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0407" y="5040549"/>
            <a:ext cx="710451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Bond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33" name="Up Arrow 32"/>
          <p:cNvSpPr>
            <a:spLocks noChangeAspect="1"/>
          </p:cNvSpPr>
          <p:nvPr/>
        </p:nvSpPr>
        <p:spPr bwMode="auto">
          <a:xfrm rot="4771333">
            <a:off x="2246998" y="4966706"/>
            <a:ext cx="382607" cy="61393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Up Arrow 33"/>
          <p:cNvSpPr>
            <a:spLocks noChangeAspect="1"/>
          </p:cNvSpPr>
          <p:nvPr/>
        </p:nvSpPr>
        <p:spPr bwMode="auto">
          <a:xfrm rot="13060276" flipH="1">
            <a:off x="4161243" y="2588599"/>
            <a:ext cx="402888" cy="182609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Up Arrow 34"/>
          <p:cNvSpPr>
            <a:spLocks noChangeAspect="1"/>
          </p:cNvSpPr>
          <p:nvPr/>
        </p:nvSpPr>
        <p:spPr bwMode="auto">
          <a:xfrm rot="6491982">
            <a:off x="2259268" y="4105245"/>
            <a:ext cx="376739" cy="604516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843" y="4122669"/>
            <a:ext cx="134524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Coordination</a:t>
            </a:r>
          </a:p>
        </p:txBody>
      </p:sp>
      <p:sp>
        <p:nvSpPr>
          <p:cNvPr id="38" name="Up Arrow 37"/>
          <p:cNvSpPr>
            <a:spLocks noChangeAspect="1"/>
          </p:cNvSpPr>
          <p:nvPr/>
        </p:nvSpPr>
        <p:spPr bwMode="auto">
          <a:xfrm rot="16200000">
            <a:off x="1201542" y="2383142"/>
            <a:ext cx="406582" cy="65240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373557" y="151479"/>
            <a:ext cx="6895367" cy="91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Complexes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574" y="2614233"/>
            <a:ext cx="582460" cy="19022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742363" y="2444956"/>
            <a:ext cx="1231699" cy="240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5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A57B41-90D2-471A-48CA-0598DDCB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39" y="1978472"/>
            <a:ext cx="1728335" cy="303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993EB-F91C-2F17-F880-66F67428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39" y="2293241"/>
            <a:ext cx="1716206" cy="3038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A7D35-DA06-15C1-0AB3-947E372C4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92" y="1596073"/>
            <a:ext cx="2068551" cy="15196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85374" y="5410313"/>
            <a:ext cx="185178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600" dirty="0">
                <a:cs typeface="Arial" panose="020B0604020202020204" pitchFamily="34" charset="0"/>
              </a:rPr>
              <a:t>-Helix or </a:t>
            </a: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600" dirty="0">
                <a:cs typeface="Arial" panose="020B0604020202020204" pitchFamily="34" charset="0"/>
              </a:rPr>
              <a:t>-Sheet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02163" y="504880"/>
            <a:ext cx="3588690" cy="4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Biopolymers</a:t>
            </a:r>
            <a:endParaRPr lang="es-MX" alt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11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07452" y="3854127"/>
            <a:ext cx="111120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Peptide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7713" y="2848540"/>
            <a:ext cx="149592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Nucleotide</a:t>
            </a:r>
          </a:p>
        </p:txBody>
      </p:sp>
      <p:sp>
        <p:nvSpPr>
          <p:cNvPr id="25" name="Up Arrow 24"/>
          <p:cNvSpPr>
            <a:spLocks noChangeAspect="1"/>
          </p:cNvSpPr>
          <p:nvPr/>
        </p:nvSpPr>
        <p:spPr bwMode="auto">
          <a:xfrm rot="5400000">
            <a:off x="6418461" y="4148867"/>
            <a:ext cx="392199" cy="62932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Up Arrow 25"/>
          <p:cNvSpPr>
            <a:spLocks noChangeAspect="1"/>
          </p:cNvSpPr>
          <p:nvPr/>
        </p:nvSpPr>
        <p:spPr bwMode="auto">
          <a:xfrm rot="17390530">
            <a:off x="3894395" y="4798705"/>
            <a:ext cx="376192" cy="73537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6188" y="4033662"/>
            <a:ext cx="962508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cs typeface="Arial" panose="020B0604020202020204" pitchFamily="34" charset="0"/>
              </a:rPr>
              <a:t>Watson-Crick</a:t>
            </a:r>
          </a:p>
          <a:p>
            <a:pPr algn="ctr"/>
            <a:r>
              <a:rPr lang="en-US" sz="1600" i="1" dirty="0">
                <a:cs typeface="Arial" panose="020B0604020202020204" pitchFamily="34" charset="0"/>
              </a:rPr>
              <a:t>DNA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137263" y="1161948"/>
            <a:ext cx="68953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altLang="en-US" sz="24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Oligonucleotides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Up Arrow 39"/>
          <p:cNvSpPr>
            <a:spLocks noChangeAspect="1"/>
          </p:cNvSpPr>
          <p:nvPr/>
        </p:nvSpPr>
        <p:spPr bwMode="auto">
          <a:xfrm rot="15188629">
            <a:off x="965864" y="2369927"/>
            <a:ext cx="365822" cy="586999"/>
          </a:xfrm>
          <a:prstGeom prst="upArrow">
            <a:avLst>
              <a:gd name="adj1" fmla="val 4375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Up Arrow 40"/>
          <p:cNvSpPr>
            <a:spLocks noChangeAspect="1"/>
          </p:cNvSpPr>
          <p:nvPr/>
        </p:nvSpPr>
        <p:spPr bwMode="auto">
          <a:xfrm rot="18318033">
            <a:off x="965890" y="2898252"/>
            <a:ext cx="336729" cy="585365"/>
          </a:xfrm>
          <a:prstGeom prst="upArrow">
            <a:avLst>
              <a:gd name="adj1" fmla="val 4375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6908" y="585503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Don’t exceed ~30 amino acids / ~30 base pairs</a:t>
            </a:r>
          </a:p>
          <a:p>
            <a:pPr>
              <a:spcAft>
                <a:spcPts val="0"/>
              </a:spcAft>
              <a:buSzPct val="100000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 …or things may get very slow!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3644" y="2709474"/>
            <a:ext cx="549167" cy="33287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17385" y="2989364"/>
            <a:ext cx="395812" cy="219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2343702" y="1764970"/>
            <a:ext cx="6156801" cy="2507017"/>
          </a:xfrm>
          <a:prstGeom prst="arc">
            <a:avLst>
              <a:gd name="adj1" fmla="val 11125702"/>
              <a:gd name="adj2" fmla="val 1900928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8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68573" y="3352800"/>
            <a:ext cx="455605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Comparing</a:t>
            </a:r>
            <a:endParaRPr lang="en-US" b="1" i="1" dirty="0"/>
          </a:p>
          <a:p>
            <a:pPr algn="ctr"/>
            <a:r>
              <a:rPr lang="en-US" sz="2400" b="1" dirty="0"/>
              <a:t>Showing Models Side-by-Side</a:t>
            </a:r>
          </a:p>
        </p:txBody>
      </p:sp>
    </p:spTree>
    <p:extLst>
      <p:ext uri="{BB962C8B-B14F-4D97-AF65-F5344CB8AC3E}">
        <p14:creationId xmlns:p14="http://schemas.microsoft.com/office/powerpoint/2010/main" val="290059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5843"/>
            <a:ext cx="3270995" cy="4579393"/>
          </a:xfrm>
          <a:prstGeom prst="rect">
            <a:avLst/>
          </a:prstGeom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24" y="365894"/>
            <a:ext cx="25431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2429" y="2971800"/>
            <a:ext cx="5012270" cy="32085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…at the molecular level  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</a:rPr>
              <a:t>Always!</a:t>
            </a:r>
          </a:p>
          <a:p>
            <a:pPr>
              <a:spcAft>
                <a:spcPts val="0"/>
              </a:spcAft>
              <a:defRPr/>
            </a:pPr>
            <a:r>
              <a:rPr lang="en-US" sz="800" dirty="0">
                <a:latin typeface="Calibri" panose="020F0502020204030204" pitchFamily="34" charset="0"/>
              </a:rPr>
              <a:t>                          </a:t>
            </a:r>
            <a:r>
              <a:rPr lang="en-US" sz="1600" i="1" dirty="0">
                <a:latin typeface="Calibri" panose="020F0502020204030204" pitchFamily="34" charset="0"/>
              </a:rPr>
              <a:t>(Models are generally “realistic”</a:t>
            </a:r>
          </a:p>
          <a:p>
            <a:pPr>
              <a:spcAft>
                <a:spcPts val="900"/>
              </a:spcAft>
              <a:defRPr/>
            </a:pPr>
            <a:r>
              <a:rPr lang="en-US" sz="1600" i="1" dirty="0">
                <a:latin typeface="Calibri" panose="020F0502020204030204" pitchFamily="34" charset="0"/>
              </a:rPr>
              <a:t>              representations of structure and dynamics)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…science-based</a:t>
            </a:r>
            <a:r>
              <a:rPr lang="en-US" sz="2400" dirty="0">
                <a:latin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</a:rPr>
              <a:t>Always!</a:t>
            </a:r>
          </a:p>
          <a:p>
            <a:r>
              <a:rPr lang="en-US" sz="1200" dirty="0">
                <a:latin typeface="Calibri" panose="020F0502020204030204" pitchFamily="34" charset="0"/>
              </a:rPr>
              <a:t>                 </a:t>
            </a:r>
            <a:r>
              <a:rPr lang="en-US" sz="1600" i="1" dirty="0">
                <a:latin typeface="Calibri" panose="020F0502020204030204" pitchFamily="34" charset="0"/>
              </a:rPr>
              <a:t>(Program is closely related to research-grade </a:t>
            </a:r>
          </a:p>
          <a:p>
            <a:pPr>
              <a:spcAft>
                <a:spcPts val="900"/>
              </a:spcAft>
            </a:pPr>
            <a:r>
              <a:rPr lang="en-US" sz="1600" i="1" dirty="0">
                <a:latin typeface="Calibri" panose="020F0502020204030204" pitchFamily="34" charset="0"/>
              </a:rPr>
              <a:t>              molecular modeling software)</a:t>
            </a:r>
            <a:endParaRPr lang="en-US" sz="10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…explorable   </a:t>
            </a: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</a:rPr>
              <a:t>Always!</a:t>
            </a:r>
          </a:p>
          <a:p>
            <a:r>
              <a:rPr lang="en-US" sz="1200" dirty="0">
                <a:latin typeface="Calibri" panose="020F0502020204030204" pitchFamily="34" charset="0"/>
              </a:rPr>
              <a:t>                 </a:t>
            </a:r>
            <a:r>
              <a:rPr lang="en-US" sz="1600" i="1" dirty="0">
                <a:latin typeface="Calibri" panose="020F0502020204030204" pitchFamily="34" charset="0"/>
              </a:rPr>
              <a:t>(On-the-fly computation allows</a:t>
            </a:r>
          </a:p>
          <a:p>
            <a:r>
              <a:rPr lang="en-US" sz="1600" i="1" dirty="0">
                <a:latin typeface="Calibri" panose="020F0502020204030204" pitchFamily="34" charset="0"/>
              </a:rPr>
              <a:t>              for open-ended experiments)</a:t>
            </a:r>
            <a:endParaRPr lang="en-US" sz="1600" b="1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756" y="1914340"/>
            <a:ext cx="52133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3D Visualization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Simulation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is…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789" y="427449"/>
            <a:ext cx="33664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3399"/>
                </a:solidFill>
                <a:cs typeface="Arial" panose="020B0604020202020204" pitchFamily="34" charset="0"/>
              </a:rPr>
              <a:t>What Is Unique About</a:t>
            </a:r>
            <a:endParaRPr lang="en-US" sz="2400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399" y="396671"/>
            <a:ext cx="3513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33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68885AE-FD37-B116-AB8F-15BC84AE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71" y="3843033"/>
            <a:ext cx="3958818" cy="2712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D9C78A-27E2-BD3E-E2B1-6CC99ECF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" y="3251389"/>
            <a:ext cx="3461567" cy="2585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D1094-E1B9-3317-65D3-EBAA0D183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76" y="1303774"/>
            <a:ext cx="3603758" cy="114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8" y="459157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9167" y="541894"/>
            <a:ext cx="67248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/>
          <p:cNvSpPr>
            <a:spLocks noChangeAspect="1"/>
          </p:cNvSpPr>
          <p:nvPr/>
        </p:nvSpPr>
        <p:spPr bwMode="auto">
          <a:xfrm rot="10800000">
            <a:off x="2207661" y="1772060"/>
            <a:ext cx="1159871" cy="285514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Left Arrow 8"/>
          <p:cNvSpPr>
            <a:spLocks noChangeAspect="1"/>
          </p:cNvSpPr>
          <p:nvPr/>
        </p:nvSpPr>
        <p:spPr bwMode="auto">
          <a:xfrm rot="3911022">
            <a:off x="1877636" y="4934625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577925" y="2587045"/>
            <a:ext cx="175396" cy="509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885945" y="4766989"/>
            <a:ext cx="563474" cy="1174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44110" y="1765353"/>
            <a:ext cx="2587568" cy="16619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Models can be</a:t>
            </a:r>
          </a:p>
          <a:p>
            <a:pPr algn="ctr"/>
            <a:r>
              <a:rPr lang="en-US" sz="2000" dirty="0"/>
              <a:t>manipulated</a:t>
            </a:r>
          </a:p>
          <a:p>
            <a:pPr algn="ctr"/>
            <a:r>
              <a:rPr lang="en-US" sz="2000" dirty="0"/>
              <a:t>individually</a:t>
            </a:r>
          </a:p>
          <a:p>
            <a:pPr algn="ctr"/>
            <a:r>
              <a:rPr lang="en-US" sz="1400" dirty="0">
                <a:sym typeface="Symbol" panose="05050102010706020507" pitchFamily="18" charset="2"/>
              </a:rPr>
              <a:t>Choose “active” model</a:t>
            </a:r>
          </a:p>
          <a:p>
            <a:pPr algn="ctr"/>
            <a:r>
              <a:rPr lang="en-US" sz="1400" dirty="0">
                <a:sym typeface="Symbol" panose="05050102010706020507" pitchFamily="18" charset="2"/>
              </a:rPr>
              <a:t>(= the one with the </a:t>
            </a:r>
            <a:r>
              <a:rPr lang="en-US" sz="1400" b="1" dirty="0">
                <a:solidFill>
                  <a:srgbClr val="B81739"/>
                </a:solidFill>
                <a:sym typeface="Symbol" panose="05050102010706020507" pitchFamily="18" charset="2"/>
              </a:rPr>
              <a:t>red frame</a:t>
            </a:r>
            <a:r>
              <a:rPr lang="en-US" sz="1400" dirty="0">
                <a:sym typeface="Symbol" panose="05050102010706020507" pitchFamily="18" charset="2"/>
              </a:rPr>
              <a:t>)</a:t>
            </a:r>
          </a:p>
          <a:p>
            <a:pPr algn="ctr"/>
            <a:r>
              <a:rPr lang="en-US" sz="1400" dirty="0">
                <a:sym typeface="Symbol" panose="05050102010706020507" pitchFamily="18" charset="2"/>
              </a:rPr>
              <a:t>by selecting its background</a:t>
            </a:r>
            <a:endParaRPr lang="en-US" sz="1400" dirty="0"/>
          </a:p>
        </p:txBody>
      </p:sp>
      <p:sp>
        <p:nvSpPr>
          <p:cNvPr id="19" name="Left Arrow 18"/>
          <p:cNvSpPr>
            <a:spLocks noChangeAspect="1"/>
          </p:cNvSpPr>
          <p:nvPr/>
        </p:nvSpPr>
        <p:spPr bwMode="auto">
          <a:xfrm rot="17071675">
            <a:off x="6708917" y="3658805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08142" y="1787733"/>
            <a:ext cx="907236" cy="269841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40791" y="5554400"/>
            <a:ext cx="1885113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second model for the comparison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5C9AD-B3C7-6F68-13FF-A2932F867B23}"/>
              </a:ext>
            </a:extLst>
          </p:cNvPr>
          <p:cNvSpPr/>
          <p:nvPr/>
        </p:nvSpPr>
        <p:spPr>
          <a:xfrm>
            <a:off x="3517030" y="1472311"/>
            <a:ext cx="368915" cy="353345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8135" y="4531176"/>
            <a:ext cx="488121" cy="209392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B615D9-3A48-9935-A9FD-17E9A406E7EB}"/>
              </a:ext>
            </a:extLst>
          </p:cNvPr>
          <p:cNvSpPr txBox="1"/>
          <p:nvPr/>
        </p:nvSpPr>
        <p:spPr>
          <a:xfrm>
            <a:off x="212322" y="1588228"/>
            <a:ext cx="187423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Compare</a:t>
            </a:r>
          </a:p>
          <a:p>
            <a:pPr algn="ctr"/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Side-by-Side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94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4EF2963-E88F-D4FC-B3CF-E042D216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" y="2641966"/>
            <a:ext cx="2742220" cy="204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488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>
            <a:spLocks noChangeAspect="1"/>
          </p:cNvSpPr>
          <p:nvPr/>
        </p:nvSpPr>
        <p:spPr bwMode="auto">
          <a:xfrm rot="9964814">
            <a:off x="907893" y="4066708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710" y="3978502"/>
            <a:ext cx="538844" cy="224428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1932949" y="2365148"/>
            <a:ext cx="274711" cy="2899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286580" y="3973597"/>
            <a:ext cx="339263" cy="630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90800" y="556849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5" y="4852238"/>
            <a:ext cx="2500441" cy="1833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84" y="4604297"/>
            <a:ext cx="2360416" cy="17203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21323" y="5555394"/>
            <a:ext cx="671153" cy="213672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7766" y="5635197"/>
            <a:ext cx="721268" cy="159675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916355" y="5562600"/>
            <a:ext cx="461326" cy="169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86600" y="4127745"/>
            <a:ext cx="160612" cy="3815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>
            <a:spLocks noChangeAspect="1"/>
          </p:cNvSpPr>
          <p:nvPr/>
        </p:nvSpPr>
        <p:spPr bwMode="auto">
          <a:xfrm>
            <a:off x="6745401" y="5597750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eft Arrow 32"/>
          <p:cNvSpPr>
            <a:spLocks noChangeAspect="1"/>
          </p:cNvSpPr>
          <p:nvPr/>
        </p:nvSpPr>
        <p:spPr bwMode="auto">
          <a:xfrm>
            <a:off x="3071672" y="5528351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8836" y="3055452"/>
            <a:ext cx="15107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latin typeface="+mn-lt"/>
              </a:rPr>
              <a:t>Available for comparison: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+mn-lt"/>
              </a:rPr>
              <a:t>~2,000 models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11318" y="5388262"/>
            <a:ext cx="1475643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second model for the comparison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A6A87C-5B60-D571-A2FA-9BA197CEC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876" y="1303774"/>
            <a:ext cx="3603758" cy="1140252"/>
          </a:xfrm>
          <a:prstGeom prst="rect">
            <a:avLst/>
          </a:prstGeom>
        </p:spPr>
      </p:pic>
      <p:sp>
        <p:nvSpPr>
          <p:cNvPr id="5" name="Left Arrow 5">
            <a:extLst>
              <a:ext uri="{FF2B5EF4-FFF2-40B4-BE49-F238E27FC236}">
                <a16:creationId xmlns:a16="http://schemas.microsoft.com/office/drawing/2014/main" id="{F76F2C46-9C21-3110-C607-D1A9B0C163F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207661" y="1772060"/>
            <a:ext cx="1159871" cy="285514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6514C-781A-F667-C9F0-6228CD745469}"/>
              </a:ext>
            </a:extLst>
          </p:cNvPr>
          <p:cNvSpPr/>
          <p:nvPr/>
        </p:nvSpPr>
        <p:spPr>
          <a:xfrm>
            <a:off x="3708142" y="1787733"/>
            <a:ext cx="907236" cy="269841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FE0C9-7877-22FE-DCB9-997DF17CD101}"/>
              </a:ext>
            </a:extLst>
          </p:cNvPr>
          <p:cNvSpPr/>
          <p:nvPr/>
        </p:nvSpPr>
        <p:spPr>
          <a:xfrm>
            <a:off x="3517030" y="1472311"/>
            <a:ext cx="368915" cy="353345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97CA2-3FED-EAB8-50E8-0195316541E8}"/>
              </a:ext>
            </a:extLst>
          </p:cNvPr>
          <p:cNvSpPr txBox="1"/>
          <p:nvPr/>
        </p:nvSpPr>
        <p:spPr>
          <a:xfrm>
            <a:off x="212322" y="1588228"/>
            <a:ext cx="187423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Compare</a:t>
            </a:r>
          </a:p>
          <a:p>
            <a:pPr algn="ctr"/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Side-by-Side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4DC11-BE5A-A6AF-5DD2-1B969C17F63D}"/>
              </a:ext>
            </a:extLst>
          </p:cNvPr>
          <p:cNvSpPr txBox="1"/>
          <p:nvPr/>
        </p:nvSpPr>
        <p:spPr>
          <a:xfrm>
            <a:off x="100291" y="4395554"/>
            <a:ext cx="140018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Search for</a:t>
            </a:r>
          </a:p>
          <a:p>
            <a:pPr algn="ctr"/>
            <a:r>
              <a:rPr lang="en-US" sz="1400" dirty="0"/>
              <a:t>more systems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C4DFD5-61F3-0F08-ED4C-663E1EE46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026" y="2163430"/>
            <a:ext cx="2612239" cy="1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9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6E0BCE9-FEC8-AD2D-55CB-3EFA9064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3" y="1673290"/>
            <a:ext cx="2086284" cy="19370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E13A2F-8E23-7E1F-449A-CEA2119BA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438" y="4325608"/>
            <a:ext cx="2716767" cy="19329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F77B01-7988-5131-E3BF-FFF7A0B46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2" y="4602551"/>
            <a:ext cx="1876305" cy="1460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0" y="477630"/>
            <a:ext cx="2543755" cy="5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383268"/>
            <a:ext cx="244169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 the first model…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735" y="3346204"/>
            <a:ext cx="3890809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…keep the build panel </a:t>
            </a:r>
            <a:r>
              <a:rPr lang="en-US" b="1" dirty="0"/>
              <a:t>open</a:t>
            </a:r>
            <a:r>
              <a:rPr lang="en-US" sz="800" b="1" dirty="0"/>
              <a:t> </a:t>
            </a:r>
            <a:r>
              <a:rPr lang="en-US" b="1" dirty="0"/>
              <a:t>!</a:t>
            </a:r>
            <a:endParaRPr lang="en-US" dirty="0"/>
          </a:p>
          <a:p>
            <a:pPr algn="ctr"/>
            <a:r>
              <a:rPr lang="en-US" dirty="0"/>
              <a:t> (if already closed, you </a:t>
            </a:r>
            <a:r>
              <a:rPr lang="en-US" b="1" dirty="0"/>
              <a:t>must</a:t>
            </a:r>
            <a:r>
              <a:rPr lang="en-US" dirty="0"/>
              <a:t> reopen</a:t>
            </a:r>
          </a:p>
          <a:p>
            <a:pPr algn="ctr"/>
            <a:r>
              <a:rPr lang="en-US" dirty="0"/>
              <a:t>it with </a:t>
            </a:r>
            <a:r>
              <a:rPr lang="en-US" i="1" dirty="0"/>
              <a:t>Build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ym typeface="Symbol" panose="05050102010706020507" pitchFamily="18" charset="2"/>
              </a:rPr>
              <a:t>Add Atoms</a:t>
            </a:r>
            <a:r>
              <a:rPr lang="en-US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0" y="5472006"/>
            <a:ext cx="1705063" cy="127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2058" y="4723508"/>
            <a:ext cx="1742786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[ The hydrogens of the</a:t>
            </a:r>
          </a:p>
          <a:p>
            <a:pPr algn="ctr"/>
            <a:r>
              <a:rPr lang="en-US" sz="1200" dirty="0"/>
              <a:t>second model will turn</a:t>
            </a:r>
          </a:p>
          <a:p>
            <a:pPr algn="ctr"/>
            <a:r>
              <a:rPr lang="en-US" sz="1200" dirty="0"/>
              <a:t>into yellow spokes as</a:t>
            </a:r>
          </a:p>
          <a:p>
            <a:pPr algn="ctr"/>
            <a:r>
              <a:rPr lang="en-US" sz="1200" dirty="0"/>
              <a:t>soon as a new building</a:t>
            </a:r>
          </a:p>
          <a:p>
            <a:pPr algn="ctr"/>
            <a:r>
              <a:rPr lang="en-US" sz="1200" dirty="0"/>
              <a:t>block is selected ]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08814" y="522841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User-Built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655139" y="3766468"/>
            <a:ext cx="0" cy="69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370458" y="6258578"/>
            <a:ext cx="691853" cy="1093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5342261"/>
            <a:ext cx="528153" cy="5331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464558" y="3207329"/>
            <a:ext cx="457200" cy="836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37927" y="4896565"/>
            <a:ext cx="451532" cy="117575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64627" y="5764881"/>
            <a:ext cx="412839" cy="201391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26525" y="3350970"/>
            <a:ext cx="298831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Modify the second model,</a:t>
            </a:r>
          </a:p>
          <a:p>
            <a:pPr algn="ctr"/>
            <a:r>
              <a:rPr lang="en-US" dirty="0"/>
              <a:t>finally close the build panel</a:t>
            </a:r>
          </a:p>
          <a:p>
            <a:pPr algn="ctr"/>
            <a:r>
              <a:rPr lang="en-US" sz="1200" dirty="0"/>
              <a:t>(</a:t>
            </a:r>
            <a:r>
              <a:rPr lang="en-US" sz="1200" i="1" dirty="0"/>
              <a:t>Note: </a:t>
            </a:r>
            <a:r>
              <a:rPr lang="en-US" sz="1200" dirty="0"/>
              <a:t>Cannot reopen panel once closed)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9251" y="4789454"/>
            <a:ext cx="107112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Duplication</a:t>
            </a:r>
          </a:p>
          <a:p>
            <a:pPr algn="ctr"/>
            <a:r>
              <a:rPr lang="en-US" sz="1400" dirty="0"/>
              <a:t>Step</a:t>
            </a:r>
          </a:p>
        </p:txBody>
      </p:sp>
      <p:sp>
        <p:nvSpPr>
          <p:cNvPr id="37" name="Left Arrow 36"/>
          <p:cNvSpPr>
            <a:spLocks noChangeAspect="1"/>
          </p:cNvSpPr>
          <p:nvPr/>
        </p:nvSpPr>
        <p:spPr bwMode="auto">
          <a:xfrm>
            <a:off x="1654636" y="4821474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Left Arrow 37"/>
          <p:cNvSpPr>
            <a:spLocks noChangeAspect="1"/>
          </p:cNvSpPr>
          <p:nvPr/>
        </p:nvSpPr>
        <p:spPr bwMode="auto">
          <a:xfrm>
            <a:off x="3049598" y="5731697"/>
            <a:ext cx="540565" cy="267758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6961" y="1261238"/>
            <a:ext cx="2390078" cy="1931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+mn-lt"/>
              </a:rPr>
              <a:t>Suitable even for…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simulation </a:t>
            </a:r>
            <a:r>
              <a:rPr lang="en-US" sz="1600" b="1" dirty="0">
                <a:latin typeface="+mn-lt"/>
              </a:rPr>
              <a:t>cells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independent </a:t>
            </a:r>
            <a:r>
              <a:rPr lang="en-US" sz="1600" b="1" dirty="0">
                <a:latin typeface="+mn-lt"/>
              </a:rPr>
              <a:t>dynamics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+mn-lt"/>
              </a:rPr>
              <a:t>      of both models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independent </a:t>
            </a:r>
            <a:r>
              <a:rPr lang="en-US" sz="1600" b="1" dirty="0">
                <a:latin typeface="+mn-lt"/>
              </a:rPr>
              <a:t>electron</a:t>
            </a:r>
          </a:p>
          <a:p>
            <a:r>
              <a:rPr lang="en-US" sz="1600" dirty="0">
                <a:latin typeface="+mn-lt"/>
              </a:rPr>
              <a:t>      </a:t>
            </a:r>
            <a:r>
              <a:rPr lang="en-US" sz="1600" b="1" dirty="0">
                <a:latin typeface="+mn-lt"/>
              </a:rPr>
              <a:t>cloud</a:t>
            </a:r>
            <a:r>
              <a:rPr lang="en-US" sz="1600" dirty="0">
                <a:latin typeface="+mn-lt"/>
              </a:rPr>
              <a:t> calculations</a:t>
            </a:r>
          </a:p>
          <a:p>
            <a:r>
              <a:rPr lang="en-US" sz="1600" dirty="0">
                <a:latin typeface="+mn-lt"/>
              </a:rPr>
              <a:t>      of both models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777407-BE4D-CC8D-C6D9-DDB27FE966ED}"/>
              </a:ext>
            </a:extLst>
          </p:cNvPr>
          <p:cNvSpPr/>
          <p:nvPr/>
        </p:nvSpPr>
        <p:spPr>
          <a:xfrm>
            <a:off x="772654" y="4688394"/>
            <a:ext cx="217946" cy="208171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C445B80-0716-204F-84F6-A173A22D1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293423"/>
            <a:ext cx="2554113" cy="18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7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795224-4352-052A-BDEC-0CCFB914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3" y="3733161"/>
            <a:ext cx="2328612" cy="1431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0F400-D96C-37C4-BA0A-91A44085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3" y="2171444"/>
            <a:ext cx="2086284" cy="1937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2" y="439311"/>
            <a:ext cx="2543755" cy="5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890" y="1894291"/>
            <a:ext cx="27366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Build the first molecule…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08814" y="522841"/>
            <a:ext cx="64351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User-Built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altLang="en-US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37520" y="3103859"/>
            <a:ext cx="428912" cy="370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036949" y="1320641"/>
            <a:ext cx="2862800" cy="8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i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r>
              <a:rPr lang="es-MX" altLang="en-US" sz="24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i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s-MX" altLang="en-US" sz="2400" i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i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n-US" sz="18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i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altLang="en-US" sz="18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i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s-MX" altLang="en-US" sz="1800" i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866802"/>
            <a:ext cx="2148344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…and simply add</a:t>
            </a:r>
          </a:p>
          <a:p>
            <a:pPr algn="ctr"/>
            <a:r>
              <a:rPr lang="en-US" dirty="0"/>
              <a:t>another molecule</a:t>
            </a:r>
          </a:p>
          <a:p>
            <a:pPr algn="ctr"/>
            <a:r>
              <a:rPr lang="en-US" dirty="0"/>
              <a:t>to the </a:t>
            </a:r>
            <a:r>
              <a:rPr lang="en-US" b="1" dirty="0"/>
              <a:t>same</a:t>
            </a:r>
            <a:r>
              <a:rPr lang="en-US" dirty="0"/>
              <a:t> model</a:t>
            </a:r>
          </a:p>
          <a:p>
            <a:pPr algn="ctr"/>
            <a:r>
              <a:rPr lang="en-US" dirty="0"/>
              <a:t> </a:t>
            </a:r>
            <a:r>
              <a:rPr lang="en-US" sz="1400" dirty="0"/>
              <a:t>(double-tap/double-click</a:t>
            </a:r>
          </a:p>
          <a:p>
            <a:pPr algn="ctr"/>
            <a:r>
              <a:rPr lang="en-US" sz="1400" dirty="0"/>
              <a:t>on background to start</a:t>
            </a:r>
          </a:p>
          <a:p>
            <a:pPr algn="ctr"/>
            <a:r>
              <a:rPr lang="en-US" sz="1400" dirty="0"/>
              <a:t>the second molecule)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388872" y="5429992"/>
            <a:ext cx="406042" cy="369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68085" y="5710254"/>
            <a:ext cx="92365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Close the</a:t>
            </a:r>
          </a:p>
          <a:p>
            <a:pPr algn="ctr"/>
            <a:r>
              <a:rPr lang="en-US" sz="1200" dirty="0"/>
              <a:t>build panel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9749" y="1672859"/>
            <a:ext cx="2981265" cy="238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Comparison of two simulation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+mn-lt"/>
              </a:rPr>
              <a:t>      cells is not possible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Any dynamics applies to the</a:t>
            </a:r>
          </a:p>
          <a:p>
            <a:r>
              <a:rPr lang="en-US" sz="1600" dirty="0">
                <a:latin typeface="+mn-lt"/>
              </a:rPr>
              <a:t>     </a:t>
            </a:r>
            <a:r>
              <a:rPr lang="en-US" sz="1600" b="1" dirty="0">
                <a:latin typeface="+mn-lt"/>
              </a:rPr>
              <a:t> interacting dimer</a:t>
            </a:r>
            <a:r>
              <a:rPr lang="en-US" sz="1600" dirty="0">
                <a:latin typeface="+mn-lt"/>
              </a:rPr>
              <a:t> (!), not the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latin typeface="+mn-lt"/>
              </a:rPr>
              <a:t>      two molecules independently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n-lt"/>
              </a:rPr>
              <a:t>Any calculated electron cloud</a:t>
            </a:r>
          </a:p>
          <a:p>
            <a:r>
              <a:rPr lang="en-US" sz="1600" dirty="0">
                <a:latin typeface="+mn-lt"/>
              </a:rPr>
              <a:t>      represents the </a:t>
            </a:r>
            <a:r>
              <a:rPr lang="en-US" sz="1600" b="1" dirty="0">
                <a:latin typeface="+mn-lt"/>
              </a:rPr>
              <a:t>dimer</a:t>
            </a:r>
            <a:r>
              <a:rPr lang="en-US" sz="1600" dirty="0">
                <a:latin typeface="+mn-lt"/>
              </a:rPr>
              <a:t> (!),</a:t>
            </a:r>
          </a:p>
          <a:p>
            <a:r>
              <a:rPr lang="en-US" sz="1600" dirty="0">
                <a:latin typeface="+mn-lt"/>
              </a:rPr>
              <a:t>      not the two molecules</a:t>
            </a:r>
          </a:p>
          <a:p>
            <a:r>
              <a:rPr lang="en-US" sz="1600" dirty="0">
                <a:latin typeface="+mn-lt"/>
              </a:rPr>
              <a:t>      independently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54F4F-D4CD-4F72-5834-93F640ACE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101" y="5067059"/>
            <a:ext cx="2334448" cy="14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3B3D3-2A89-7A1C-873B-51D248A9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24" y="1728509"/>
            <a:ext cx="3961791" cy="2968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DC121-8986-D765-7505-544375A1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09" y="3845623"/>
            <a:ext cx="3858867" cy="2884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887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97726" y="500695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Once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1422" y="1968842"/>
            <a:ext cx="451532" cy="15240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>
            <a:spLocks noChangeAspect="1"/>
          </p:cNvSpPr>
          <p:nvPr/>
        </p:nvSpPr>
        <p:spPr bwMode="auto">
          <a:xfrm rot="19994443">
            <a:off x="1877498" y="1615179"/>
            <a:ext cx="729272" cy="36123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419600" y="3581400"/>
            <a:ext cx="304800" cy="6400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>
            <a:spLocks noChangeAspect="1"/>
          </p:cNvSpPr>
          <p:nvPr/>
        </p:nvSpPr>
        <p:spPr bwMode="auto">
          <a:xfrm rot="11254202">
            <a:off x="4878663" y="5836836"/>
            <a:ext cx="1531256" cy="31273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513" y="5326895"/>
            <a:ext cx="290015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ym typeface="Symbol" panose="05050102010706020507" pitchFamily="18" charset="2"/>
              </a:rPr>
              <a:t> Single </a:t>
            </a:r>
            <a:r>
              <a:rPr lang="en-US" dirty="0">
                <a:sym typeface="Symbol" panose="05050102010706020507" pitchFamily="18" charset="2"/>
              </a:rPr>
              <a:t>(!) </a:t>
            </a:r>
            <a:r>
              <a:rPr lang="en-US" dirty="0"/>
              <a:t>dynamics</a:t>
            </a:r>
          </a:p>
          <a:p>
            <a:pPr algn="ctr"/>
            <a:r>
              <a:rPr lang="en-US" dirty="0"/>
              <a:t>toggle for both simulations</a:t>
            </a:r>
          </a:p>
          <a:p>
            <a:pPr algn="ctr"/>
            <a:r>
              <a:rPr lang="en-US" sz="1400" dirty="0"/>
              <a:t>(both simulation progress at</a:t>
            </a:r>
          </a:p>
          <a:p>
            <a:pPr algn="ctr"/>
            <a:r>
              <a:rPr lang="en-US" sz="1400" dirty="0"/>
              <a:t>the same physical speed)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0996" y="1294771"/>
            <a:ext cx="291297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Compare </a:t>
            </a: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Synchronize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9352" y="2147703"/>
            <a:ext cx="305897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Calculating the dynamics of</a:t>
            </a:r>
          </a:p>
          <a:p>
            <a:r>
              <a:rPr lang="en-US" sz="1600" dirty="0">
                <a:latin typeface="+mn-lt"/>
              </a:rPr>
              <a:t>two systems at once invariably</a:t>
            </a:r>
          </a:p>
          <a:p>
            <a:r>
              <a:rPr lang="en-US" sz="1600" dirty="0">
                <a:latin typeface="+mn-lt"/>
              </a:rPr>
              <a:t>probes the limits of computational</a:t>
            </a:r>
          </a:p>
          <a:p>
            <a:r>
              <a:rPr lang="en-US" sz="1600" dirty="0">
                <a:latin typeface="+mn-lt"/>
              </a:rPr>
              <a:t>power 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 expect slow simulations</a:t>
            </a:r>
            <a:endParaRPr lang="en-US" sz="16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06EB8-B633-4D0C-7CF8-FEDE7CE49B39}"/>
              </a:ext>
            </a:extLst>
          </p:cNvPr>
          <p:cNvSpPr/>
          <p:nvPr/>
        </p:nvSpPr>
        <p:spPr>
          <a:xfrm>
            <a:off x="1219149" y="1783640"/>
            <a:ext cx="216663" cy="211190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6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5082" y="3276600"/>
            <a:ext cx="476604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Scientific Content</a:t>
            </a:r>
            <a:endParaRPr lang="en-US" b="1" i="1" dirty="0"/>
          </a:p>
          <a:p>
            <a:pPr algn="ctr">
              <a:spcAft>
                <a:spcPts val="600"/>
              </a:spcAft>
            </a:pPr>
            <a:r>
              <a:rPr lang="en-US" sz="2400" b="1" dirty="0">
                <a:ea typeface="Yu Gothic" panose="020B0400000000000000" pitchFamily="34" charset="-128"/>
                <a:cs typeface="Arial" panose="020B0604020202020204" pitchFamily="34" charset="0"/>
              </a:rPr>
              <a:t>New Users / Labs / Stockroom</a:t>
            </a: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3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1B1AEF-6489-18C8-11DE-2355A74D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1" y="2325798"/>
            <a:ext cx="7722314" cy="4022039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62400" y="489456"/>
            <a:ext cx="295392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s-MX" altLang="en-US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45" y="422644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2672" y="2088924"/>
            <a:ext cx="229902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ODYSSEY</a:t>
            </a:r>
            <a:r>
              <a:rPr lang="en-US" b="1" dirty="0"/>
              <a:t> in</a:t>
            </a:r>
          </a:p>
          <a:p>
            <a:pPr algn="ctr"/>
            <a:r>
              <a:rPr lang="es-MX" altLang="en-US" sz="1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n-US" b="1" dirty="0"/>
              <a:t>30 Short Lessons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7064" y="1650416"/>
            <a:ext cx="1967205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Step-by-Step</a:t>
            </a:r>
          </a:p>
          <a:p>
            <a:pPr algn="ctr"/>
            <a:r>
              <a:rPr lang="en-US" b="1" dirty="0"/>
              <a:t>Instructions for</a:t>
            </a:r>
          </a:p>
          <a:p>
            <a:pPr algn="ctr"/>
            <a:r>
              <a:rPr lang="en-US" b="1" dirty="0"/>
              <a:t>Building Models</a:t>
            </a:r>
          </a:p>
          <a:p>
            <a:pPr algn="ctr"/>
            <a:r>
              <a:rPr lang="en-US" sz="1600" dirty="0"/>
              <a:t>(</a:t>
            </a:r>
            <a:r>
              <a:rPr lang="es-MX" altLang="en-US" sz="1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n-US" sz="1600" dirty="0"/>
              <a:t>30 Examples)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4815FE2-3DA6-3C6B-5BBE-E3DC6949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62" y="1239151"/>
            <a:ext cx="715749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Startpage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alt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p Arrow 6">
            <a:extLst>
              <a:ext uri="{FF2B5EF4-FFF2-40B4-BE49-F238E27FC236}">
                <a16:creationId xmlns:a16="http://schemas.microsoft.com/office/drawing/2014/main" id="{E6D17958-EE1B-3989-FAD9-DC43BE2A6AEF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562828" y="2204612"/>
            <a:ext cx="304800" cy="61535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Up Arrow 6">
            <a:extLst>
              <a:ext uri="{FF2B5EF4-FFF2-40B4-BE49-F238E27FC236}">
                <a16:creationId xmlns:a16="http://schemas.microsoft.com/office/drawing/2014/main" id="{FEB87528-7C1A-CE50-BA94-19718F807BDE}"/>
              </a:ext>
            </a:extLst>
          </p:cNvPr>
          <p:cNvSpPr>
            <a:spLocks noChangeAspect="1"/>
          </p:cNvSpPr>
          <p:nvPr/>
        </p:nvSpPr>
        <p:spPr bwMode="auto">
          <a:xfrm rot="12252996">
            <a:off x="6913304" y="2976063"/>
            <a:ext cx="304800" cy="61535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Up Arrow 6">
            <a:extLst>
              <a:ext uri="{FF2B5EF4-FFF2-40B4-BE49-F238E27FC236}">
                <a16:creationId xmlns:a16="http://schemas.microsoft.com/office/drawing/2014/main" id="{BA9C9AAD-F59E-3589-A4F1-9ECCD87719E9}"/>
              </a:ext>
            </a:extLst>
          </p:cNvPr>
          <p:cNvSpPr>
            <a:spLocks noChangeAspect="1"/>
          </p:cNvSpPr>
          <p:nvPr/>
        </p:nvSpPr>
        <p:spPr bwMode="auto">
          <a:xfrm rot="9267794">
            <a:off x="3699149" y="2882912"/>
            <a:ext cx="304800" cy="61535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46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400A2E-7E43-1D85-C738-9C9C80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82" y="1787264"/>
            <a:ext cx="8166635" cy="425771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989491" y="455435"/>
            <a:ext cx="1066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endParaRPr lang="es-MX" alt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17629" y="1240793"/>
            <a:ext cx="3706971" cy="5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alt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36" y="3810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>
            <a:spLocks noChangeAspect="1"/>
          </p:cNvSpPr>
          <p:nvPr/>
        </p:nvSpPr>
        <p:spPr bwMode="auto">
          <a:xfrm rot="10800000">
            <a:off x="6324600" y="1676400"/>
            <a:ext cx="304800" cy="61535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7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7ABB8F-CCB4-D421-E7DB-948C30A0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9" y="1797920"/>
            <a:ext cx="8305800" cy="4330264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07568" y="1244335"/>
            <a:ext cx="6617231" cy="3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(Molecular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8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altLang="en-US" sz="180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s-MX" altLang="en-US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Mixtures)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96767" y="448332"/>
            <a:ext cx="233776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Stockroom</a:t>
            </a:r>
            <a:r>
              <a:rPr lang="es-MX" altLang="en-US" sz="1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1508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>
            <a:spLocks noChangeAspect="1"/>
          </p:cNvSpPr>
          <p:nvPr/>
        </p:nvSpPr>
        <p:spPr bwMode="auto">
          <a:xfrm rot="10800000">
            <a:off x="2966308" y="4519306"/>
            <a:ext cx="268738" cy="542549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009" y="3629590"/>
            <a:ext cx="1428596" cy="8002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Collections</a:t>
            </a:r>
          </a:p>
          <a:p>
            <a:pPr algn="ctr"/>
            <a:r>
              <a:rPr lang="en-US" sz="1400" dirty="0"/>
              <a:t>(Multiple</a:t>
            </a:r>
          </a:p>
          <a:p>
            <a:pPr algn="ctr"/>
            <a:r>
              <a:rPr lang="en-US" sz="1400" dirty="0"/>
              <a:t>Compounds)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5885" y="3358315"/>
            <a:ext cx="1548822" cy="8002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Shortcuts</a:t>
            </a:r>
          </a:p>
          <a:p>
            <a:pPr algn="ctr"/>
            <a:r>
              <a:rPr lang="en-US" sz="1400" dirty="0"/>
              <a:t>(Select Individual</a:t>
            </a:r>
          </a:p>
          <a:p>
            <a:pPr algn="ctr"/>
            <a:r>
              <a:rPr lang="en-US" sz="1400" dirty="0"/>
              <a:t>Compounds)</a:t>
            </a:r>
          </a:p>
        </p:txBody>
      </p:sp>
      <p:sp>
        <p:nvSpPr>
          <p:cNvPr id="12" name="Up Arrow 6">
            <a:extLst>
              <a:ext uri="{FF2B5EF4-FFF2-40B4-BE49-F238E27FC236}">
                <a16:creationId xmlns:a16="http://schemas.microsoft.com/office/drawing/2014/main" id="{EBA64A65-9165-C186-922A-E6B1E1DC5E73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876798" y="4248031"/>
            <a:ext cx="268738" cy="542549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4A85D88-AF10-34D7-9B7B-510A95EADAF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7558039" y="1656140"/>
            <a:ext cx="304800" cy="61535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4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66791" y="455446"/>
            <a:ext cx="221884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</a:t>
            </a:r>
            <a:r>
              <a:rPr lang="es-MX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40" y="398228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4000"/>
            <a:ext cx="477650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Direct Demonstrations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</a:t>
            </a:r>
            <a:r>
              <a:rPr lang="en-US" i="1" dirty="0">
                <a:latin typeface="+mn-lt"/>
                <a:cs typeface="Arial" panose="020B0604020202020204" pitchFamily="34" charset="0"/>
              </a:rPr>
              <a:t>“The Molecular Perspective”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Inquiry/Exploration</a:t>
            </a:r>
          </a:p>
          <a:p>
            <a:pPr>
              <a:spcAft>
                <a:spcPts val="1200"/>
              </a:spcAft>
            </a:pPr>
            <a:r>
              <a:rPr lang="en-US" i="1" dirty="0">
                <a:latin typeface="+mn-lt"/>
                <a:cs typeface="Arial" panose="020B0604020202020204" pitchFamily="34" charset="0"/>
              </a:rPr>
              <a:t>     Ask Leading Questions, Follow Up with Model!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Computer Lab Experiments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n-lt"/>
                <a:cs typeface="Arial" panose="020B0604020202020204" pitchFamily="34" charset="0"/>
              </a:rPr>
              <a:t>     </a:t>
            </a:r>
            <a:r>
              <a:rPr lang="en-US" i="1" dirty="0">
                <a:latin typeface="+mn-lt"/>
                <a:cs typeface="Arial" panose="020B0604020202020204" pitchFamily="34" charset="0"/>
              </a:rPr>
              <a:t>Complement to Wet Labs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Take-Home Labs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Homework Assignments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Enrichment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Self-Study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162800" y="1605540"/>
            <a:ext cx="0" cy="14478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6556107" y="2519292"/>
            <a:ext cx="0" cy="16002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3333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860907" y="4250147"/>
            <a:ext cx="0" cy="207445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349502" y="220096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Lecture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4208" y="324433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3399"/>
                </a:solidFill>
                <a:latin typeface="Calibri" panose="020F0502020204030204" pitchFamily="34" charset="0"/>
              </a:rPr>
              <a:t>Laboratory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5367" y="4877221"/>
            <a:ext cx="119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Student</a:t>
            </a:r>
          </a:p>
          <a:p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</a:rPr>
              <a:t>Computers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43477" y="455446"/>
            <a:ext cx="221884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934422" y="2457620"/>
            <a:ext cx="581839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4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5316" y="3352800"/>
            <a:ext cx="499874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/>
              <a:t>User Input Functions</a:t>
            </a:r>
            <a:endParaRPr lang="en-US" b="1" i="1" dirty="0"/>
          </a:p>
          <a:p>
            <a:pPr algn="ctr"/>
            <a:r>
              <a:rPr lang="en-US" sz="2400" b="1" dirty="0"/>
              <a:t>Trackpad / Mouse / Touchscreen </a:t>
            </a:r>
          </a:p>
        </p:txBody>
      </p:sp>
    </p:spTree>
    <p:extLst>
      <p:ext uri="{BB962C8B-B14F-4D97-AF65-F5344CB8AC3E}">
        <p14:creationId xmlns:p14="http://schemas.microsoft.com/office/powerpoint/2010/main" val="410574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9C4BD-5900-1201-CDA3-31E86AC3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2" y="1875917"/>
            <a:ext cx="6477000" cy="193610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" y="425241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0400" y="492053"/>
            <a:ext cx="537332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Arrow 6"/>
          <p:cNvSpPr>
            <a:spLocks noChangeAspect="1"/>
          </p:cNvSpPr>
          <p:nvPr/>
        </p:nvSpPr>
        <p:spPr bwMode="auto">
          <a:xfrm rot="20302193">
            <a:off x="7189150" y="1878838"/>
            <a:ext cx="629010" cy="45720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1494" y="1317340"/>
            <a:ext cx="149271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Help</a:t>
            </a:r>
            <a:r>
              <a:rPr lang="en-US" b="1" dirty="0"/>
              <a:t> </a:t>
            </a:r>
            <a:r>
              <a:rPr lang="en-US" dirty="0"/>
              <a:t>Menu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2864" y="2075935"/>
            <a:ext cx="2494936" cy="261525"/>
          </a:xfrm>
          <a:prstGeom prst="rect">
            <a:avLst/>
          </a:prstGeom>
          <a:noFill/>
          <a:ln w="38100">
            <a:solidFill>
              <a:srgbClr val="B8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ABB5B6-39DB-8931-0F69-B82F13C85E1D}"/>
              </a:ext>
            </a:extLst>
          </p:cNvPr>
          <p:cNvCxnSpPr>
            <a:cxnSpLocks/>
          </p:cNvCxnSpPr>
          <p:nvPr/>
        </p:nvCxnSpPr>
        <p:spPr>
          <a:xfrm flipH="1">
            <a:off x="5656601" y="4014032"/>
            <a:ext cx="635423" cy="9244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5432A0C-8053-5AC3-568F-AF52FEE0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146" y="3648042"/>
            <a:ext cx="3163946" cy="297031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94E6EC-0413-E175-4D2F-FD12D9545033}"/>
              </a:ext>
            </a:extLst>
          </p:cNvPr>
          <p:cNvSpPr txBox="1"/>
          <p:nvPr/>
        </p:nvSpPr>
        <p:spPr>
          <a:xfrm>
            <a:off x="4821594" y="5639138"/>
            <a:ext cx="230543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Dialog is tailored (!)</a:t>
            </a:r>
          </a:p>
          <a:p>
            <a:pPr algn="ctr"/>
            <a:r>
              <a:rPr lang="en-US" sz="1600" i="1" dirty="0"/>
              <a:t>for Windows/Macintosh</a:t>
            </a:r>
          </a:p>
        </p:txBody>
      </p:sp>
    </p:spTree>
    <p:extLst>
      <p:ext uri="{BB962C8B-B14F-4D97-AF65-F5344CB8AC3E}">
        <p14:creationId xmlns:p14="http://schemas.microsoft.com/office/powerpoint/2010/main" val="339554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7535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4884" y="492053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19700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Rotate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Translate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Zoom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600200"/>
            <a:ext cx="40284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Drag</a:t>
            </a:r>
            <a:r>
              <a:rPr lang="en-US" sz="2800" b="1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(Touchscreen)</a:t>
            </a:r>
          </a:p>
          <a:p>
            <a:r>
              <a:rPr lang="en-US" sz="2400" b="1" dirty="0">
                <a:solidFill>
                  <a:srgbClr val="B81739"/>
                </a:solidFill>
                <a:latin typeface="+mn-lt"/>
              </a:rPr>
              <a:t>Left</a:t>
            </a:r>
            <a:r>
              <a:rPr lang="en-US" sz="2400" dirty="0">
                <a:latin typeface="+mn-lt"/>
              </a:rPr>
              <a:t> Button + Drag</a:t>
            </a:r>
            <a:r>
              <a:rPr lang="en-US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(Trackpad / Mouse)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9620" y="2727007"/>
            <a:ext cx="4552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81739"/>
                </a:solidFill>
                <a:latin typeface="+mn-lt"/>
              </a:rPr>
              <a:t>Long </a:t>
            </a:r>
            <a:r>
              <a:rPr lang="en-US" sz="2400" dirty="0">
                <a:latin typeface="+mn-lt"/>
              </a:rPr>
              <a:t>Press + Drag</a:t>
            </a:r>
            <a:r>
              <a:rPr lang="en-US" sz="2800" b="1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(Touchscreen)</a:t>
            </a:r>
          </a:p>
          <a:p>
            <a:r>
              <a:rPr lang="en-US" sz="2400" b="1" dirty="0">
                <a:solidFill>
                  <a:srgbClr val="B81739"/>
                </a:solidFill>
                <a:latin typeface="+mn-lt"/>
              </a:rPr>
              <a:t>Right</a:t>
            </a:r>
            <a:r>
              <a:rPr lang="en-US" sz="2400" dirty="0">
                <a:latin typeface="+mn-lt"/>
              </a:rPr>
              <a:t> Button + Drag</a:t>
            </a:r>
            <a:r>
              <a:rPr lang="en-US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(Win Touchpad / Mouse)</a:t>
            </a:r>
          </a:p>
          <a:p>
            <a:r>
              <a:rPr lang="en-US" sz="2400" dirty="0">
                <a:latin typeface="+mn-lt"/>
              </a:rPr>
              <a:t>       + </a:t>
            </a:r>
            <a:r>
              <a:rPr lang="en-US" sz="2400" b="1" dirty="0">
                <a:solidFill>
                  <a:srgbClr val="B81739"/>
                </a:solidFill>
                <a:latin typeface="+mn-lt"/>
              </a:rPr>
              <a:t>Button</a:t>
            </a:r>
            <a:r>
              <a:rPr lang="en-US" sz="2400" dirty="0">
                <a:latin typeface="+mn-lt"/>
              </a:rPr>
              <a:t> + Drag</a:t>
            </a:r>
            <a:r>
              <a:rPr lang="en-US" sz="1400" dirty="0">
                <a:latin typeface="+mn-lt"/>
              </a:rPr>
              <a:t>  (Mac Trackpad)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548" y="4191000"/>
            <a:ext cx="2974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81739"/>
                </a:solidFill>
                <a:latin typeface="+mn-lt"/>
              </a:rPr>
              <a:t>Pinch</a:t>
            </a:r>
            <a:r>
              <a:rPr lang="en-US" sz="2800" b="1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(Touchscreen / Trackpad)</a:t>
            </a:r>
          </a:p>
          <a:p>
            <a:r>
              <a:rPr lang="en-US" sz="2400" b="1" dirty="0">
                <a:solidFill>
                  <a:srgbClr val="B81739"/>
                </a:solidFill>
                <a:latin typeface="+mn-lt"/>
              </a:rPr>
              <a:t>Scroll Wheel  </a:t>
            </a:r>
            <a:r>
              <a:rPr lang="en-US" sz="1400" dirty="0">
                <a:latin typeface="+mn-lt"/>
              </a:rPr>
              <a:t>(Mouse)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396" y="5638800"/>
            <a:ext cx="50349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>
                <a:latin typeface="+mn-lt"/>
              </a:rPr>
              <a:t>Add’l</a:t>
            </a:r>
            <a:r>
              <a:rPr lang="en-US" sz="1600" i="1" dirty="0">
                <a:latin typeface="+mn-lt"/>
              </a:rPr>
              <a:t> options (especially for older computers):</a:t>
            </a:r>
          </a:p>
          <a:p>
            <a:pPr algn="ctr"/>
            <a:r>
              <a:rPr lang="en-US" sz="1600" b="1" dirty="0">
                <a:latin typeface="+mn-lt"/>
                <a:sym typeface="Symbol" panose="05050102010706020507" pitchFamily="18" charset="2"/>
              </a:rPr>
              <a:t>Help</a:t>
            </a:r>
            <a:r>
              <a:rPr lang="en-US" sz="1600" dirty="0">
                <a:latin typeface="+mn-lt"/>
                <a:sym typeface="Symbol" panose="05050102010706020507" pitchFamily="18" charset="2"/>
              </a:rPr>
              <a:t> menu  </a:t>
            </a:r>
            <a:r>
              <a:rPr lang="en-US" sz="1600" b="1" dirty="0">
                <a:latin typeface="+mn-lt"/>
                <a:sym typeface="Symbol" panose="05050102010706020507" pitchFamily="18" charset="2"/>
              </a:rPr>
              <a:t>Touchpad/Mouse/Touchscreen</a:t>
            </a:r>
            <a:r>
              <a:rPr lang="en-US" sz="1600" b="1" dirty="0">
                <a:latin typeface="+mn-lt"/>
              </a:rPr>
              <a:t> Functions…</a:t>
            </a:r>
            <a:endParaRPr lang="en-US" sz="16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6600" y="1859878"/>
            <a:ext cx="381000" cy="121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2067880"/>
            <a:ext cx="381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71045" y="2952829"/>
            <a:ext cx="381000" cy="3823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1045" y="3421820"/>
            <a:ext cx="388374" cy="311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8419" y="4442851"/>
            <a:ext cx="381000" cy="121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8419" y="4650853"/>
            <a:ext cx="381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9" y="3571005"/>
            <a:ext cx="406421" cy="3861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266866" y="3383071"/>
            <a:ext cx="385179" cy="1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6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7" y="396972"/>
            <a:ext cx="254375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92650" y="441348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42991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CTRL key not held down     </a:t>
            </a:r>
            <a:r>
              <a:rPr lang="en-US" sz="2800" b="1" dirty="0">
                <a:latin typeface="+mn-lt"/>
                <a:sym typeface="Symbol" panose="05050102010706020507" pitchFamily="18" charset="2"/>
              </a:rPr>
              <a:t></a:t>
            </a: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solidFill>
                  <a:srgbClr val="B81739"/>
                </a:solidFill>
                <a:latin typeface="+mn-lt"/>
              </a:rPr>
              <a:t>CTRL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solidFill>
                  <a:srgbClr val="B81739"/>
                </a:solidFill>
                <a:latin typeface="+mn-lt"/>
              </a:rPr>
              <a:t>key</a:t>
            </a:r>
            <a:r>
              <a:rPr lang="en-US" sz="2800" b="1" dirty="0">
                <a:latin typeface="+mn-lt"/>
              </a:rPr>
              <a:t> held down    </a:t>
            </a:r>
            <a:r>
              <a:rPr lang="en-US" sz="2800" b="1" dirty="0">
                <a:latin typeface="+mn-lt"/>
                <a:sym typeface="Symbol" panose="05050102010706020507" pitchFamily="18" charset="2"/>
              </a:rPr>
              <a:t>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0429" y="2096356"/>
            <a:ext cx="2082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Rotate / Translate</a:t>
            </a:r>
          </a:p>
          <a:p>
            <a:pPr algn="ctr"/>
            <a:r>
              <a:rPr lang="en-US" sz="2400" b="1" dirty="0">
                <a:latin typeface="+mn-lt"/>
              </a:rPr>
              <a:t>Entire</a:t>
            </a:r>
            <a:r>
              <a:rPr lang="en-US" sz="2000" dirty="0">
                <a:latin typeface="+mn-lt"/>
              </a:rPr>
              <a:t> Model</a:t>
            </a:r>
          </a:p>
          <a:p>
            <a:pPr algn="ctr"/>
            <a:r>
              <a:rPr lang="en-US" sz="2000" dirty="0">
                <a:latin typeface="+mn-lt"/>
              </a:rPr>
              <a:t>( = All Molecules)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163" y="4237010"/>
            <a:ext cx="202997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Rotate / Translate</a:t>
            </a:r>
          </a:p>
          <a:p>
            <a:pPr algn="ctr"/>
            <a:r>
              <a:rPr lang="en-US" sz="2800" b="1" dirty="0">
                <a:solidFill>
                  <a:srgbClr val="B81739"/>
                </a:solidFill>
                <a:latin typeface="+mn-lt"/>
              </a:rPr>
              <a:t>Selected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Molecule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00" y="1990090"/>
            <a:ext cx="1350714" cy="128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00" y="4237010"/>
            <a:ext cx="1312613" cy="1240219"/>
          </a:xfrm>
          <a:prstGeom prst="rect">
            <a:avLst/>
          </a:prstGeom>
        </p:spPr>
      </p:pic>
      <p:sp>
        <p:nvSpPr>
          <p:cNvPr id="10" name="Left Arrow 9"/>
          <p:cNvSpPr>
            <a:spLocks noChangeAspect="1"/>
          </p:cNvSpPr>
          <p:nvPr/>
        </p:nvSpPr>
        <p:spPr bwMode="auto">
          <a:xfrm rot="7197884">
            <a:off x="7435335" y="5051383"/>
            <a:ext cx="903637" cy="447599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9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9284"/>
            <a:ext cx="2543755" cy="5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4165" y="440136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Manipulating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altLang="en-US" sz="2400" b="1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es-MX" altLang="en-US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</a:t>
            </a:r>
            <a:endParaRPr lang="es-MX" altLang="en-US" sz="16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6169" y="4413697"/>
            <a:ext cx="249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  <a:sym typeface="Symbol" panose="05050102010706020507" pitchFamily="18" charset="2"/>
              </a:rPr>
              <a:t>Change Bond</a:t>
            </a:r>
            <a:r>
              <a:rPr lang="en-US" sz="2400" b="1" dirty="0">
                <a:solidFill>
                  <a:srgbClr val="B81739"/>
                </a:solidFill>
                <a:latin typeface="+mn-lt"/>
                <a:sym typeface="Symbol" panose="05050102010706020507" pitchFamily="18" charset="2"/>
              </a:rPr>
              <a:t> Length</a:t>
            </a:r>
            <a:endParaRPr lang="en-US" sz="2400" b="1" dirty="0">
              <a:solidFill>
                <a:srgbClr val="B81739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1" y="1294334"/>
            <a:ext cx="2625860" cy="1406598"/>
          </a:xfrm>
          <a:prstGeom prst="rect">
            <a:avLst/>
          </a:prstGeom>
        </p:spPr>
      </p:pic>
      <p:sp>
        <p:nvSpPr>
          <p:cNvPr id="11" name="Left Arrow 10"/>
          <p:cNvSpPr>
            <a:spLocks noChangeAspect="1"/>
          </p:cNvSpPr>
          <p:nvPr/>
        </p:nvSpPr>
        <p:spPr bwMode="auto">
          <a:xfrm rot="18924023">
            <a:off x="1873289" y="1323785"/>
            <a:ext cx="903637" cy="447599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4621" y="1759876"/>
            <a:ext cx="5065943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sz="2000" b="1" dirty="0">
                <a:solidFill>
                  <a:srgbClr val="B81739"/>
                </a:solidFill>
              </a:rPr>
              <a:t>Double</a:t>
            </a:r>
            <a:r>
              <a:rPr lang="en-US" sz="2000" dirty="0"/>
              <a:t>-tap / </a:t>
            </a:r>
            <a:r>
              <a:rPr lang="en-US" sz="2000" b="1" dirty="0">
                <a:solidFill>
                  <a:srgbClr val="B81739"/>
                </a:solidFill>
              </a:rPr>
              <a:t>double</a:t>
            </a:r>
            <a:r>
              <a:rPr lang="en-US" sz="2000" dirty="0"/>
              <a:t>-click on bond to</a:t>
            </a:r>
          </a:p>
          <a:p>
            <a:r>
              <a:rPr lang="en-US" sz="2000" dirty="0"/>
              <a:t>     select it </a:t>
            </a:r>
            <a:r>
              <a:rPr lang="en-US" sz="1400" dirty="0">
                <a:sym typeface="Symbol" panose="05050102010706020507" pitchFamily="18" charset="2"/>
              </a:rPr>
              <a:t>(Red wrap-around arrow confirms selection)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5370" y="5644247"/>
            <a:ext cx="214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Drag</a:t>
            </a:r>
            <a:r>
              <a:rPr lang="en-US" sz="2000" b="1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(Touchscreen)</a:t>
            </a:r>
          </a:p>
          <a:p>
            <a:r>
              <a:rPr lang="en-US" sz="2000" b="1" dirty="0">
                <a:latin typeface="+mn-lt"/>
              </a:rPr>
              <a:t>Left</a:t>
            </a:r>
            <a:r>
              <a:rPr lang="en-US" sz="2000" dirty="0">
                <a:latin typeface="+mn-lt"/>
              </a:rPr>
              <a:t> Button + Drag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5370" y="4413698"/>
            <a:ext cx="246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81739"/>
                </a:solidFill>
                <a:latin typeface="+mn-lt"/>
                <a:sym typeface="Symbol" panose="05050102010706020507" pitchFamily="18" charset="2"/>
              </a:rPr>
              <a:t>Rotate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 Around Bond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120" y="5544376"/>
            <a:ext cx="343241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Long </a:t>
            </a:r>
            <a:r>
              <a:rPr lang="en-US" sz="2000" dirty="0">
                <a:latin typeface="+mn-lt"/>
              </a:rPr>
              <a:t>Press + Drag</a:t>
            </a:r>
            <a:r>
              <a:rPr lang="en-US" sz="2000" b="1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(Touchscreen)</a:t>
            </a:r>
          </a:p>
          <a:p>
            <a:r>
              <a:rPr lang="en-US" sz="2000" b="1" dirty="0">
                <a:latin typeface="+mn-lt"/>
              </a:rPr>
              <a:t>Right</a:t>
            </a:r>
            <a:r>
              <a:rPr lang="en-US" sz="2000" dirty="0">
                <a:latin typeface="+mn-lt"/>
              </a:rPr>
              <a:t> Button + Drag</a:t>
            </a:r>
          </a:p>
          <a:p>
            <a:r>
              <a:rPr lang="en-US" sz="2000" dirty="0">
                <a:latin typeface="+mn-lt"/>
              </a:rPr>
              <a:t>       + </a:t>
            </a:r>
            <a:r>
              <a:rPr lang="en-US" sz="2000" b="1" dirty="0">
                <a:latin typeface="+mn-lt"/>
              </a:rPr>
              <a:t>Button</a:t>
            </a:r>
            <a:r>
              <a:rPr lang="en-US" sz="2000" dirty="0">
                <a:latin typeface="+mn-lt"/>
              </a:rPr>
              <a:t> + Drag</a:t>
            </a:r>
            <a:r>
              <a:rPr lang="en-US" sz="1400" dirty="0">
                <a:latin typeface="+mn-lt"/>
              </a:rPr>
              <a:t> (Mac Trackpad)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747" y="3855046"/>
            <a:ext cx="410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solidFill>
                  <a:srgbClr val="B81739"/>
                </a:solidFill>
                <a:latin typeface="+mn-lt"/>
              </a:rPr>
              <a:t>ALT key</a:t>
            </a:r>
            <a:r>
              <a:rPr lang="en-US" sz="2800" b="1" dirty="0">
                <a:latin typeface="+mn-lt"/>
              </a:rPr>
              <a:t> held down   </a:t>
            </a:r>
            <a:r>
              <a:rPr lang="en-US" sz="2800" b="1" dirty="0">
                <a:latin typeface="+mn-lt"/>
                <a:sym typeface="Symbol" panose="05050102010706020507" pitchFamily="18" charset="2"/>
              </a:rPr>
              <a:t>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5370" y="3292307"/>
            <a:ext cx="160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Rotate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303" y="2823574"/>
            <a:ext cx="4066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ALT key not held down   </a:t>
            </a:r>
            <a:r>
              <a:rPr lang="en-US" sz="2800" b="1" dirty="0">
                <a:latin typeface="+mn-lt"/>
                <a:sym typeface="Symbol" panose="05050102010706020507" pitchFamily="18" charset="2"/>
              </a:rPr>
              <a:t>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2866" y="3317966"/>
            <a:ext cx="1863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Translate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79" y="6183214"/>
            <a:ext cx="355618" cy="33783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702756" y="4953000"/>
            <a:ext cx="61950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Arrow 20"/>
          <p:cNvSpPr>
            <a:spLocks noChangeAspect="1"/>
          </p:cNvSpPr>
          <p:nvPr/>
        </p:nvSpPr>
        <p:spPr bwMode="auto">
          <a:xfrm rot="5400000">
            <a:off x="2284341" y="5043978"/>
            <a:ext cx="480247" cy="67529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eft Arrow 21"/>
          <p:cNvSpPr>
            <a:spLocks noChangeAspect="1"/>
          </p:cNvSpPr>
          <p:nvPr/>
        </p:nvSpPr>
        <p:spPr bwMode="auto">
          <a:xfrm rot="5400000">
            <a:off x="6214777" y="5026488"/>
            <a:ext cx="480247" cy="67529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1680</Words>
  <Application>Microsoft Office PowerPoint</Application>
  <PresentationFormat>On-screen Show (4:3)</PresentationFormat>
  <Paragraphs>366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2015-05-20T17:17:23Z</dcterms:created>
  <dcterms:modified xsi:type="dcterms:W3CDTF">2023-01-19T01:18:14Z</dcterms:modified>
</cp:coreProperties>
</file>